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6" r:id="rId3"/>
    <p:sldId id="264" r:id="rId4"/>
    <p:sldId id="267" r:id="rId5"/>
    <p:sldId id="270" r:id="rId6"/>
    <p:sldId id="271" r:id="rId7"/>
    <p:sldId id="272" r:id="rId8"/>
    <p:sldId id="273" r:id="rId9"/>
    <p:sldId id="27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279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821" autoAdjust="0"/>
    <p:restoredTop sz="80585" autoAdjust="0"/>
  </p:normalViewPr>
  <p:slideViewPr>
    <p:cSldViewPr snapToGrid="0">
      <p:cViewPr varScale="1">
        <p:scale>
          <a:sx n="124" d="100"/>
          <a:sy n="124" d="100"/>
        </p:scale>
        <p:origin x="176" y="26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76F621-A69E-464D-A666-AF20A17F709E}" type="datetimeFigureOut">
              <a:rPr lang="en-GB" smtClean="0"/>
              <a:t>12/03/2024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5995C1-977E-4778-8605-5303D29873DC}" type="slidenum">
              <a:rPr lang="en-GB" smtClean="0"/>
              <a:t>‹#›</a:t>
            </a:fld>
            <a:endParaRPr lang="en-GB"/>
          </a:p>
        </p:txBody>
      </p:sp>
    </p:spTree>
    <p:extLst>
      <p:ext uri="{BB962C8B-B14F-4D97-AF65-F5344CB8AC3E}">
        <p14:creationId xmlns:p14="http://schemas.microsoft.com/office/powerpoint/2010/main" val="32625815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AGENDA</a:t>
            </a:r>
          </a:p>
          <a:p>
            <a:endParaRPr lang="en-GB" dirty="0"/>
          </a:p>
        </p:txBody>
      </p:sp>
      <p:sp>
        <p:nvSpPr>
          <p:cNvPr id="4" name="Slide Number Placeholder 3"/>
          <p:cNvSpPr>
            <a:spLocks noGrp="1"/>
          </p:cNvSpPr>
          <p:nvPr>
            <p:ph type="sldNum" sz="quarter" idx="5"/>
          </p:nvPr>
        </p:nvSpPr>
        <p:spPr/>
        <p:txBody>
          <a:bodyPr/>
          <a:lstStyle/>
          <a:p>
            <a:fld id="{B85995C1-977E-4778-8605-5303D29873DC}" type="slidenum">
              <a:rPr lang="en-GB" smtClean="0"/>
              <a:t>1</a:t>
            </a:fld>
            <a:endParaRPr lang="en-GB"/>
          </a:p>
        </p:txBody>
      </p:sp>
    </p:spTree>
    <p:extLst>
      <p:ext uri="{BB962C8B-B14F-4D97-AF65-F5344CB8AC3E}">
        <p14:creationId xmlns:p14="http://schemas.microsoft.com/office/powerpoint/2010/main" val="15175023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85995C1-977E-4778-8605-5303D29873DC}" type="slidenum">
              <a:rPr lang="en-GB" smtClean="0"/>
              <a:t>2</a:t>
            </a:fld>
            <a:endParaRPr lang="en-GB"/>
          </a:p>
        </p:txBody>
      </p:sp>
    </p:spTree>
    <p:extLst>
      <p:ext uri="{BB962C8B-B14F-4D97-AF65-F5344CB8AC3E}">
        <p14:creationId xmlns:p14="http://schemas.microsoft.com/office/powerpoint/2010/main" val="1810695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l">
              <a:buFont typeface="Arial" panose="020B0604020202020204" pitchFamily="34" charset="0"/>
              <a:buChar char="•"/>
            </a:pPr>
            <a:r>
              <a:rPr lang="en-GB" b="0" i="0" dirty="0">
                <a:solidFill>
                  <a:srgbClr val="222222"/>
                </a:solidFill>
                <a:effectLst/>
                <a:latin typeface="Arial" panose="020B0604020202020204" pitchFamily="34" charset="0"/>
              </a:rPr>
              <a:t>apply </a:t>
            </a:r>
            <a:r>
              <a:rPr lang="en-GB" b="1" i="0" dirty="0">
                <a:solidFill>
                  <a:srgbClr val="222222"/>
                </a:solidFill>
                <a:effectLst/>
                <a:latin typeface="Arial" panose="020B0604020202020204" pitchFamily="34" charset="0"/>
              </a:rPr>
              <a:t>the 5As </a:t>
            </a:r>
            <a:r>
              <a:rPr lang="en-GB" b="0" i="0" dirty="0">
                <a:solidFill>
                  <a:srgbClr val="222222"/>
                </a:solidFill>
                <a:effectLst/>
                <a:latin typeface="Arial" panose="020B0604020202020204" pitchFamily="34" charset="0"/>
              </a:rPr>
              <a:t>internally/corporately, as well as ensuring indies and producers are aware of them and strongly encouraged to adopt them</a:t>
            </a:r>
          </a:p>
          <a:p>
            <a:pPr marL="171450" indent="-171450" algn="l">
              <a:buFont typeface="Arial" panose="020B0604020202020204" pitchFamily="34" charset="0"/>
              <a:buChar char="•"/>
            </a:pPr>
            <a:r>
              <a:rPr lang="en-GB" b="0" i="0" dirty="0">
                <a:solidFill>
                  <a:srgbClr val="222222"/>
                </a:solidFill>
                <a:effectLst/>
                <a:latin typeface="Arial" panose="020B0604020202020204" pitchFamily="34" charset="0"/>
              </a:rPr>
              <a:t>pilot the </a:t>
            </a:r>
            <a:r>
              <a:rPr lang="en-GB" b="1" i="0" dirty="0">
                <a:solidFill>
                  <a:srgbClr val="222222"/>
                </a:solidFill>
                <a:effectLst/>
                <a:latin typeface="Arial" panose="020B0604020202020204" pitchFamily="34" charset="0"/>
              </a:rPr>
              <a:t>5As Charter</a:t>
            </a:r>
            <a:r>
              <a:rPr lang="en-GB" b="0" i="0" dirty="0">
                <a:solidFill>
                  <a:srgbClr val="222222"/>
                </a:solidFill>
                <a:effectLst/>
                <a:latin typeface="Arial" panose="020B0604020202020204" pitchFamily="34" charset="0"/>
              </a:rPr>
              <a:t> to monitor how they are being applied by those who have committed to them.  </a:t>
            </a:r>
            <a:r>
              <a:rPr lang="en-GB" b="0" i="1" dirty="0">
                <a:solidFill>
                  <a:srgbClr val="222222"/>
                </a:solidFill>
                <a:effectLst/>
                <a:latin typeface="Arial" panose="020B0604020202020204" pitchFamily="34" charset="0"/>
              </a:rPr>
              <a:t>Would your organisation be willing to be put forward?  And which of your suppliers might you help us approach to take part?</a:t>
            </a:r>
            <a:endParaRPr lang="en-GB" dirty="0"/>
          </a:p>
          <a:p>
            <a:pPr algn="l">
              <a:buFont typeface="+mj-lt"/>
              <a:buNone/>
            </a:pPr>
            <a:endParaRPr lang="en-GB" dirty="0"/>
          </a:p>
          <a:p>
            <a:pPr algn="l">
              <a:buFont typeface="+mj-lt"/>
              <a:buNone/>
            </a:pPr>
            <a:r>
              <a:rPr lang="en-GB" u="sng" dirty="0"/>
              <a:t>TAP Activator commitments</a:t>
            </a:r>
          </a:p>
          <a:p>
            <a:pPr algn="l">
              <a:buFont typeface="+mj-lt"/>
              <a:buAutoNum type="arabicPeriod"/>
            </a:pPr>
            <a:r>
              <a:rPr lang="en-GB" dirty="0"/>
              <a:t>Prioritise access and adopt The 5As principles of Anticipate, Ask, Assess, Adjust, Advocate as well as a social model mindset, to set the tone so disabled people are not ‘the problem’</a:t>
            </a:r>
          </a:p>
          <a:p>
            <a:pPr algn="l">
              <a:buFont typeface="+mj-lt"/>
              <a:buAutoNum type="arabicPeriod"/>
            </a:pPr>
            <a:r>
              <a:rPr lang="en-GB" dirty="0"/>
              <a:t>Prioritise disability training to help embed The 5As into the specific business environment</a:t>
            </a:r>
          </a:p>
          <a:p>
            <a:pPr algn="l">
              <a:buFont typeface="+mj-lt"/>
              <a:buAutoNum type="arabicPeriod"/>
            </a:pPr>
            <a:r>
              <a:rPr lang="en-GB" dirty="0"/>
              <a:t>To encourage open, honest and non-judgemental dialogue / feedback between all parties.</a:t>
            </a:r>
          </a:p>
          <a:p>
            <a:pPr algn="l">
              <a:buFont typeface="+mj-lt"/>
              <a:buAutoNum type="arabicPeriod"/>
            </a:pPr>
            <a:r>
              <a:rPr lang="en-GB" dirty="0"/>
              <a:t>To appoint an Access Lead / a champion, point of contact to ensure ALL users have their accessibility needs met.</a:t>
            </a:r>
          </a:p>
          <a:p>
            <a:pPr algn="l">
              <a:buFont typeface="+mj-lt"/>
              <a:buAutoNum type="arabicPeriod"/>
            </a:pPr>
            <a:r>
              <a:rPr lang="en-GB" dirty="0"/>
              <a:t>To understand that clients and / or anyone on the team – cast, crew, suppliers, freelancers, staff – may have access needs.</a:t>
            </a:r>
          </a:p>
          <a:p>
            <a:pPr algn="l">
              <a:buFont typeface="+mj-lt"/>
              <a:buAutoNum type="arabicPeriod"/>
            </a:pPr>
            <a:r>
              <a:rPr lang="en-GB" dirty="0"/>
              <a:t>To understand that access is everyone’s responsibility.</a:t>
            </a:r>
            <a:endParaRPr lang="en-GB" b="0" i="0" dirty="0">
              <a:solidFill>
                <a:srgbClr val="222222"/>
              </a:solidFill>
              <a:effectLst/>
              <a:latin typeface="Arial" panose="020B0604020202020204" pitchFamily="34" charset="0"/>
            </a:endParaRPr>
          </a:p>
          <a:p>
            <a:pPr algn="l">
              <a:buFont typeface="+mj-lt"/>
              <a:buAutoNum type="arabicPeriod"/>
            </a:pPr>
            <a:endParaRPr lang="en-GB" b="0" i="0" dirty="0">
              <a:solidFill>
                <a:srgbClr val="222222"/>
              </a:solidFill>
              <a:effectLst/>
              <a:latin typeface="Arial" panose="020B0604020202020204" pitchFamily="34" charset="0"/>
            </a:endParaRPr>
          </a:p>
          <a:p>
            <a:pPr algn="l">
              <a:buFont typeface="+mj-lt"/>
              <a:buAutoNum type="arabicPeriod"/>
            </a:pPr>
            <a:endParaRPr lang="en-GB" b="0" i="0" dirty="0">
              <a:solidFill>
                <a:srgbClr val="222222"/>
              </a:solidFill>
              <a:effectLst/>
              <a:latin typeface="Arial" panose="020B0604020202020204" pitchFamily="34" charset="0"/>
            </a:endParaRPr>
          </a:p>
          <a:p>
            <a:pPr marL="171450" indent="-171450" algn="l">
              <a:buFont typeface="Arial" panose="020B0604020202020204" pitchFamily="34" charset="0"/>
              <a:buChar char="•"/>
            </a:pPr>
            <a:br>
              <a:rPr lang="en-GB" b="0" i="0" dirty="0">
                <a:solidFill>
                  <a:srgbClr val="222222"/>
                </a:solidFill>
                <a:effectLst/>
                <a:latin typeface="Arial" panose="020B0604020202020204" pitchFamily="34" charset="0"/>
              </a:rPr>
            </a:br>
            <a:endParaRPr lang="en-GB" b="0" i="0" dirty="0">
              <a:solidFill>
                <a:srgbClr val="222222"/>
              </a:solidFill>
              <a:effectLst/>
              <a:latin typeface="Arial" panose="020B0604020202020204" pitchFamily="34" charset="0"/>
            </a:endParaRPr>
          </a:p>
          <a:p>
            <a:pPr algn="l">
              <a:buFont typeface="+mj-lt"/>
              <a:buAutoNum type="arabicPeriod"/>
            </a:pPr>
            <a:r>
              <a:rPr lang="en-GB" b="0" i="0" dirty="0">
                <a:solidFill>
                  <a:srgbClr val="222222"/>
                </a:solidFill>
                <a:effectLst/>
                <a:latin typeface="Arial" panose="020B0604020202020204" pitchFamily="34" charset="0"/>
              </a:rPr>
              <a:t>implement the core universal process for delivering on funding necessary </a:t>
            </a:r>
            <a:r>
              <a:rPr lang="en-GB" b="1" i="0" dirty="0">
                <a:solidFill>
                  <a:srgbClr val="222222"/>
                </a:solidFill>
                <a:effectLst/>
                <a:latin typeface="Arial" panose="020B0604020202020204" pitchFamily="34" charset="0"/>
              </a:rPr>
              <a:t>access costs</a:t>
            </a:r>
            <a:r>
              <a:rPr lang="en-GB" b="0" i="0" dirty="0">
                <a:solidFill>
                  <a:srgbClr val="222222"/>
                </a:solidFill>
                <a:effectLst/>
                <a:latin typeface="Arial" panose="020B0604020202020204" pitchFamily="34" charset="0"/>
              </a:rPr>
              <a:t> on productions not covered by Access to Work, over and above the production budget -  with a view to all TAP members using the process across productions </a:t>
            </a:r>
            <a:r>
              <a:rPr lang="en-GB" b="0" i="0" dirty="0" err="1">
                <a:solidFill>
                  <a:srgbClr val="222222"/>
                </a:solidFill>
                <a:effectLst/>
                <a:latin typeface="Arial" panose="020B0604020202020204" pitchFamily="34" charset="0"/>
              </a:rPr>
              <a:t>byJanuary</a:t>
            </a:r>
            <a:r>
              <a:rPr lang="en-GB" b="0" i="0" dirty="0">
                <a:solidFill>
                  <a:srgbClr val="222222"/>
                </a:solidFill>
                <a:effectLst/>
                <a:latin typeface="Arial" panose="020B0604020202020204" pitchFamily="34" charset="0"/>
              </a:rPr>
              <a:t> 2024.</a:t>
            </a:r>
          </a:p>
          <a:p>
            <a:pPr algn="l">
              <a:buFont typeface="+mj-lt"/>
              <a:buAutoNum type="arabicPeriod"/>
            </a:pPr>
            <a:r>
              <a:rPr lang="en-GB" b="0" i="0" dirty="0">
                <a:solidFill>
                  <a:srgbClr val="222222"/>
                </a:solidFill>
                <a:effectLst/>
                <a:latin typeface="Arial" panose="020B0604020202020204" pitchFamily="34" charset="0"/>
              </a:rPr>
              <a:t>BBC, C4 and ITV to put forward 2 productions each for the </a:t>
            </a:r>
            <a:r>
              <a:rPr lang="en-GB" b="1" i="0" dirty="0">
                <a:solidFill>
                  <a:srgbClr val="222222"/>
                </a:solidFill>
                <a:effectLst/>
                <a:latin typeface="Arial" panose="020B0604020202020204" pitchFamily="34" charset="0"/>
              </a:rPr>
              <a:t>Access to Work 'fast-track' pilot</a:t>
            </a:r>
            <a:endParaRPr lang="en-GB" b="0" i="0" dirty="0">
              <a:solidFill>
                <a:srgbClr val="222222"/>
              </a:solidFill>
              <a:effectLst/>
              <a:latin typeface="Arial" panose="020B0604020202020204" pitchFamily="34" charset="0"/>
            </a:endParaRPr>
          </a:p>
          <a:p>
            <a:pPr algn="l">
              <a:buFont typeface="+mj-lt"/>
              <a:buAutoNum type="arabicPeriod"/>
            </a:pPr>
            <a:r>
              <a:rPr lang="en-GB" b="0" i="0" dirty="0">
                <a:solidFill>
                  <a:srgbClr val="222222"/>
                </a:solidFill>
                <a:effectLst/>
                <a:latin typeface="Arial" panose="020B0604020202020204" pitchFamily="34" charset="0"/>
              </a:rPr>
              <a:t>ensure </a:t>
            </a:r>
            <a:r>
              <a:rPr lang="en-GB" b="1" i="0" dirty="0">
                <a:solidFill>
                  <a:srgbClr val="222222"/>
                </a:solidFill>
                <a:effectLst/>
                <a:latin typeface="Arial" panose="020B0604020202020204" pitchFamily="34" charset="0"/>
              </a:rPr>
              <a:t>Access Links</a:t>
            </a:r>
            <a:r>
              <a:rPr lang="en-GB" b="0" i="0" dirty="0">
                <a:solidFill>
                  <a:srgbClr val="222222"/>
                </a:solidFill>
                <a:effectLst/>
                <a:latin typeface="Arial" panose="020B0604020202020204" pitchFamily="34" charset="0"/>
              </a:rPr>
              <a:t> are allocated on every production, and named on call sheets</a:t>
            </a:r>
          </a:p>
          <a:p>
            <a:pPr algn="l">
              <a:buFont typeface="+mj-lt"/>
              <a:buAutoNum type="arabicPeriod"/>
            </a:pPr>
            <a:r>
              <a:rPr lang="en-GB" b="0" i="0" dirty="0">
                <a:solidFill>
                  <a:srgbClr val="222222"/>
                </a:solidFill>
                <a:effectLst/>
                <a:latin typeface="Arial" panose="020B0604020202020204" pitchFamily="34" charset="0"/>
              </a:rPr>
              <a:t>name and communicate who your </a:t>
            </a:r>
            <a:r>
              <a:rPr lang="en-GB" b="1" i="0" dirty="0">
                <a:solidFill>
                  <a:srgbClr val="222222"/>
                </a:solidFill>
                <a:effectLst/>
                <a:latin typeface="Arial" panose="020B0604020202020204" pitchFamily="34" charset="0"/>
              </a:rPr>
              <a:t>Commissioning Access Lead (CAL)</a:t>
            </a:r>
            <a:r>
              <a:rPr lang="en-GB" b="0" i="0" dirty="0">
                <a:solidFill>
                  <a:srgbClr val="222222"/>
                </a:solidFill>
                <a:effectLst/>
                <a:latin typeface="Arial" panose="020B0604020202020204" pitchFamily="34" charset="0"/>
              </a:rPr>
              <a:t> is</a:t>
            </a:r>
          </a:p>
          <a:p>
            <a:pPr algn="l">
              <a:buFont typeface="+mj-lt"/>
              <a:buAutoNum type="arabicPeriod"/>
            </a:pPr>
            <a:r>
              <a:rPr lang="en-GB" b="0" i="0" dirty="0">
                <a:solidFill>
                  <a:srgbClr val="222222"/>
                </a:solidFill>
                <a:effectLst/>
                <a:latin typeface="Arial" panose="020B0604020202020204" pitchFamily="34" charset="0"/>
              </a:rPr>
              <a:t>encourage Production Spaces you work with to become TAP Activators</a:t>
            </a:r>
            <a:r>
              <a:rPr lang="en-GB" b="1" i="0" dirty="0">
                <a:solidFill>
                  <a:srgbClr val="222222"/>
                </a:solidFill>
                <a:effectLst/>
                <a:latin typeface="Arial" panose="020B0604020202020204" pitchFamily="34" charset="0"/>
              </a:rPr>
              <a:t> </a:t>
            </a:r>
            <a:r>
              <a:rPr lang="en-GB" b="0" i="0" dirty="0">
                <a:solidFill>
                  <a:srgbClr val="222222"/>
                </a:solidFill>
                <a:effectLst/>
                <a:latin typeface="Arial" panose="020B0604020202020204" pitchFamily="34" charset="0"/>
              </a:rPr>
              <a:t>and use the </a:t>
            </a:r>
            <a:r>
              <a:rPr lang="en-GB" b="1" i="0" dirty="0">
                <a:solidFill>
                  <a:srgbClr val="222222"/>
                </a:solidFill>
                <a:effectLst/>
                <a:latin typeface="Arial" panose="020B0604020202020204" pitchFamily="34" charset="0"/>
              </a:rPr>
              <a:t>checklists and audits,</a:t>
            </a:r>
            <a:r>
              <a:rPr lang="en-GB" b="0" i="0" dirty="0">
                <a:solidFill>
                  <a:srgbClr val="222222"/>
                </a:solidFill>
                <a:effectLst/>
                <a:latin typeface="Arial" panose="020B0604020202020204" pitchFamily="34" charset="0"/>
              </a:rPr>
              <a:t> soon to be available via the BAFTA website (for now, in the Dropbox folder and we can send via email in the meantime)</a:t>
            </a:r>
          </a:p>
          <a:p>
            <a:pPr algn="l">
              <a:buFont typeface="+mj-lt"/>
              <a:buAutoNum type="arabicPeriod"/>
            </a:pPr>
            <a:r>
              <a:rPr lang="en-GB" b="0" i="0" dirty="0">
                <a:solidFill>
                  <a:srgbClr val="222222"/>
                </a:solidFill>
                <a:effectLst/>
                <a:latin typeface="Arial" panose="020B0604020202020204" pitchFamily="34" charset="0"/>
              </a:rPr>
              <a:t>evaluate your own buildings against the </a:t>
            </a:r>
            <a:r>
              <a:rPr lang="en-GB" b="1" i="0" dirty="0">
                <a:solidFill>
                  <a:srgbClr val="222222"/>
                </a:solidFill>
                <a:effectLst/>
                <a:latin typeface="Arial" panose="020B0604020202020204" pitchFamily="34" charset="0"/>
              </a:rPr>
              <a:t>Production Buildings checklist and audit</a:t>
            </a:r>
            <a:r>
              <a:rPr lang="en-GB" b="0" i="0" dirty="0">
                <a:solidFill>
                  <a:srgbClr val="222222"/>
                </a:solidFill>
                <a:effectLst/>
                <a:latin typeface="Arial" panose="020B0604020202020204" pitchFamily="34" charset="0"/>
              </a:rPr>
              <a:t>, to make sure we pass muster ourselves as TAP members and each have our own roadmaps to full inclusion by 2030, before we go out to the indie community and ask the same of them</a:t>
            </a:r>
          </a:p>
          <a:p>
            <a:pPr algn="l">
              <a:buFont typeface="+mj-lt"/>
              <a:buAutoNum type="arabicPeriod"/>
            </a:pPr>
            <a:r>
              <a:rPr lang="en-GB" b="0" i="0" dirty="0">
                <a:solidFill>
                  <a:srgbClr val="222222"/>
                </a:solidFill>
                <a:effectLst/>
                <a:latin typeface="Arial" panose="020B0604020202020204" pitchFamily="34" charset="0"/>
              </a:rPr>
              <a:t>support the five emerging disabled talent we took to Edinburgh as part of our </a:t>
            </a:r>
            <a:r>
              <a:rPr lang="en-GB" b="1" i="0" dirty="0" err="1">
                <a:solidFill>
                  <a:srgbClr val="222222"/>
                </a:solidFill>
                <a:effectLst/>
                <a:latin typeface="Arial" panose="020B0604020202020204" pitchFamily="34" charset="0"/>
              </a:rPr>
              <a:t>TAPstars</a:t>
            </a:r>
            <a:r>
              <a:rPr lang="en-GB" b="0" i="0" dirty="0">
                <a:solidFill>
                  <a:srgbClr val="222222"/>
                </a:solidFill>
                <a:effectLst/>
                <a:latin typeface="Arial" panose="020B0604020202020204" pitchFamily="34" charset="0"/>
              </a:rPr>
              <a:t> programme.  </a:t>
            </a:r>
            <a:r>
              <a:rPr lang="en-GB" b="0" i="1" dirty="0">
                <a:solidFill>
                  <a:srgbClr val="222222"/>
                </a:solidFill>
                <a:effectLst/>
                <a:latin typeface="Arial" panose="020B0604020202020204" pitchFamily="34" charset="0"/>
              </a:rPr>
              <a:t>Do you have their contact details and is someone in your organisation regularly checking in to support them and grow their networks?</a:t>
            </a:r>
            <a:endParaRPr lang="en-GB" b="0" i="0" dirty="0">
              <a:solidFill>
                <a:srgbClr val="222222"/>
              </a:solidFill>
              <a:effectLst/>
              <a:latin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B85995C1-977E-4778-8605-5303D29873DC}" type="slidenum">
              <a:rPr lang="en-GB" smtClean="0"/>
              <a:t>3</a:t>
            </a:fld>
            <a:endParaRPr lang="en-GB"/>
          </a:p>
        </p:txBody>
      </p:sp>
    </p:spTree>
    <p:extLst>
      <p:ext uri="{BB962C8B-B14F-4D97-AF65-F5344CB8AC3E}">
        <p14:creationId xmlns:p14="http://schemas.microsoft.com/office/powerpoint/2010/main" val="14385987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5995C1-977E-4778-8605-5303D29873DC}" type="slidenum">
              <a:rPr lang="en-GB" smtClean="0"/>
              <a:t>9</a:t>
            </a:fld>
            <a:endParaRPr lang="en-GB"/>
          </a:p>
        </p:txBody>
      </p:sp>
    </p:spTree>
    <p:extLst>
      <p:ext uri="{BB962C8B-B14F-4D97-AF65-F5344CB8AC3E}">
        <p14:creationId xmlns:p14="http://schemas.microsoft.com/office/powerpoint/2010/main" val="35371716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1CE8A-C2FE-6002-78B7-CE24A353EAA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615B05A-40C7-12FF-5E97-A1E3D27499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5D2F18E-7EC1-69A9-8A78-5BB4F0F0E49A}"/>
              </a:ext>
            </a:extLst>
          </p:cNvPr>
          <p:cNvSpPr>
            <a:spLocks noGrp="1"/>
          </p:cNvSpPr>
          <p:nvPr>
            <p:ph type="dt" sz="half" idx="10"/>
          </p:nvPr>
        </p:nvSpPr>
        <p:spPr/>
        <p:txBody>
          <a:bodyPr/>
          <a:lstStyle/>
          <a:p>
            <a:fld id="{F3BFE946-DA05-4ED2-BCF1-1E6E603A03B3}" type="datetimeFigureOut">
              <a:rPr lang="en-GB" smtClean="0"/>
              <a:t>12/03/2024</a:t>
            </a:fld>
            <a:endParaRPr lang="en-GB"/>
          </a:p>
        </p:txBody>
      </p:sp>
      <p:sp>
        <p:nvSpPr>
          <p:cNvPr id="5" name="Footer Placeholder 4">
            <a:extLst>
              <a:ext uri="{FF2B5EF4-FFF2-40B4-BE49-F238E27FC236}">
                <a16:creationId xmlns:a16="http://schemas.microsoft.com/office/drawing/2014/main" id="{95AE0D20-D734-47C9-A64F-A9656B1C07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57E828-FE75-3C1B-8575-ABB6AE084BFB}"/>
              </a:ext>
            </a:extLst>
          </p:cNvPr>
          <p:cNvSpPr>
            <a:spLocks noGrp="1"/>
          </p:cNvSpPr>
          <p:nvPr>
            <p:ph type="sldNum" sz="quarter" idx="12"/>
          </p:nvPr>
        </p:nvSpPr>
        <p:spPr/>
        <p:txBody>
          <a:bodyPr/>
          <a:lstStyle/>
          <a:p>
            <a:fld id="{072CBDE0-F7CA-4389-AC32-F01482437862}" type="slidenum">
              <a:rPr lang="en-GB" smtClean="0"/>
              <a:t>‹#›</a:t>
            </a:fld>
            <a:endParaRPr lang="en-GB"/>
          </a:p>
        </p:txBody>
      </p:sp>
    </p:spTree>
    <p:extLst>
      <p:ext uri="{BB962C8B-B14F-4D97-AF65-F5344CB8AC3E}">
        <p14:creationId xmlns:p14="http://schemas.microsoft.com/office/powerpoint/2010/main" val="1314923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3D478-893B-147A-5DE7-8981C0094B8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AF99D04-FD5E-A9FE-8C9E-D7A530CDA39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A830742-93D6-147A-83D4-D09D7DFD741E}"/>
              </a:ext>
            </a:extLst>
          </p:cNvPr>
          <p:cNvSpPr>
            <a:spLocks noGrp="1"/>
          </p:cNvSpPr>
          <p:nvPr>
            <p:ph type="dt" sz="half" idx="10"/>
          </p:nvPr>
        </p:nvSpPr>
        <p:spPr/>
        <p:txBody>
          <a:bodyPr/>
          <a:lstStyle/>
          <a:p>
            <a:fld id="{F3BFE946-DA05-4ED2-BCF1-1E6E603A03B3}" type="datetimeFigureOut">
              <a:rPr lang="en-GB" smtClean="0"/>
              <a:t>12/03/2024</a:t>
            </a:fld>
            <a:endParaRPr lang="en-GB"/>
          </a:p>
        </p:txBody>
      </p:sp>
      <p:sp>
        <p:nvSpPr>
          <p:cNvPr id="5" name="Footer Placeholder 4">
            <a:extLst>
              <a:ext uri="{FF2B5EF4-FFF2-40B4-BE49-F238E27FC236}">
                <a16:creationId xmlns:a16="http://schemas.microsoft.com/office/drawing/2014/main" id="{0BA5FEFD-A75D-8C47-799F-1A77FA158DF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A2F9C57-2466-B4C8-01D7-C2F1F4BFD680}"/>
              </a:ext>
            </a:extLst>
          </p:cNvPr>
          <p:cNvSpPr>
            <a:spLocks noGrp="1"/>
          </p:cNvSpPr>
          <p:nvPr>
            <p:ph type="sldNum" sz="quarter" idx="12"/>
          </p:nvPr>
        </p:nvSpPr>
        <p:spPr/>
        <p:txBody>
          <a:bodyPr/>
          <a:lstStyle/>
          <a:p>
            <a:fld id="{072CBDE0-F7CA-4389-AC32-F01482437862}" type="slidenum">
              <a:rPr lang="en-GB" smtClean="0"/>
              <a:t>‹#›</a:t>
            </a:fld>
            <a:endParaRPr lang="en-GB"/>
          </a:p>
        </p:txBody>
      </p:sp>
    </p:spTree>
    <p:extLst>
      <p:ext uri="{BB962C8B-B14F-4D97-AF65-F5344CB8AC3E}">
        <p14:creationId xmlns:p14="http://schemas.microsoft.com/office/powerpoint/2010/main" val="3717751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402D9E-54EE-4135-80FE-7D449674899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A5BF72F-5159-9065-D561-64F48A4B0E9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77BE2F2-7940-92F2-DE95-F9B96ABFB750}"/>
              </a:ext>
            </a:extLst>
          </p:cNvPr>
          <p:cNvSpPr>
            <a:spLocks noGrp="1"/>
          </p:cNvSpPr>
          <p:nvPr>
            <p:ph type="dt" sz="half" idx="10"/>
          </p:nvPr>
        </p:nvSpPr>
        <p:spPr/>
        <p:txBody>
          <a:bodyPr/>
          <a:lstStyle/>
          <a:p>
            <a:fld id="{F3BFE946-DA05-4ED2-BCF1-1E6E603A03B3}" type="datetimeFigureOut">
              <a:rPr lang="en-GB" smtClean="0"/>
              <a:t>12/03/2024</a:t>
            </a:fld>
            <a:endParaRPr lang="en-GB"/>
          </a:p>
        </p:txBody>
      </p:sp>
      <p:sp>
        <p:nvSpPr>
          <p:cNvPr id="5" name="Footer Placeholder 4">
            <a:extLst>
              <a:ext uri="{FF2B5EF4-FFF2-40B4-BE49-F238E27FC236}">
                <a16:creationId xmlns:a16="http://schemas.microsoft.com/office/drawing/2014/main" id="{280B8ECC-819F-F8CC-8A87-EABE3BA283C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64BD8B6-B24A-8A14-04A8-89A2BE07E7D5}"/>
              </a:ext>
            </a:extLst>
          </p:cNvPr>
          <p:cNvSpPr>
            <a:spLocks noGrp="1"/>
          </p:cNvSpPr>
          <p:nvPr>
            <p:ph type="sldNum" sz="quarter" idx="12"/>
          </p:nvPr>
        </p:nvSpPr>
        <p:spPr/>
        <p:txBody>
          <a:bodyPr/>
          <a:lstStyle/>
          <a:p>
            <a:fld id="{072CBDE0-F7CA-4389-AC32-F01482437862}" type="slidenum">
              <a:rPr lang="en-GB" smtClean="0"/>
              <a:t>‹#›</a:t>
            </a:fld>
            <a:endParaRPr lang="en-GB"/>
          </a:p>
        </p:txBody>
      </p:sp>
    </p:spTree>
    <p:extLst>
      <p:ext uri="{BB962C8B-B14F-4D97-AF65-F5344CB8AC3E}">
        <p14:creationId xmlns:p14="http://schemas.microsoft.com/office/powerpoint/2010/main" val="233378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88F2F-D984-3C19-DF18-797488183AC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32DD876-F44D-23D2-B69D-0E581235BEE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A1F60E3-35D6-A4F7-D5D5-CE258B6B22BE}"/>
              </a:ext>
            </a:extLst>
          </p:cNvPr>
          <p:cNvSpPr>
            <a:spLocks noGrp="1"/>
          </p:cNvSpPr>
          <p:nvPr>
            <p:ph type="dt" sz="half" idx="10"/>
          </p:nvPr>
        </p:nvSpPr>
        <p:spPr/>
        <p:txBody>
          <a:bodyPr/>
          <a:lstStyle/>
          <a:p>
            <a:fld id="{F3BFE946-DA05-4ED2-BCF1-1E6E603A03B3}" type="datetimeFigureOut">
              <a:rPr lang="en-GB" smtClean="0"/>
              <a:t>12/03/2024</a:t>
            </a:fld>
            <a:endParaRPr lang="en-GB"/>
          </a:p>
        </p:txBody>
      </p:sp>
      <p:sp>
        <p:nvSpPr>
          <p:cNvPr id="5" name="Footer Placeholder 4">
            <a:extLst>
              <a:ext uri="{FF2B5EF4-FFF2-40B4-BE49-F238E27FC236}">
                <a16:creationId xmlns:a16="http://schemas.microsoft.com/office/drawing/2014/main" id="{249A8303-FD6A-2A7B-B9C1-F09439D3C77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7F9D383-6DA4-65ED-E742-F1135E0D2BE7}"/>
              </a:ext>
            </a:extLst>
          </p:cNvPr>
          <p:cNvSpPr>
            <a:spLocks noGrp="1"/>
          </p:cNvSpPr>
          <p:nvPr>
            <p:ph type="sldNum" sz="quarter" idx="12"/>
          </p:nvPr>
        </p:nvSpPr>
        <p:spPr/>
        <p:txBody>
          <a:bodyPr/>
          <a:lstStyle/>
          <a:p>
            <a:fld id="{072CBDE0-F7CA-4389-AC32-F01482437862}" type="slidenum">
              <a:rPr lang="en-GB" smtClean="0"/>
              <a:t>‹#›</a:t>
            </a:fld>
            <a:endParaRPr lang="en-GB"/>
          </a:p>
        </p:txBody>
      </p:sp>
    </p:spTree>
    <p:extLst>
      <p:ext uri="{BB962C8B-B14F-4D97-AF65-F5344CB8AC3E}">
        <p14:creationId xmlns:p14="http://schemas.microsoft.com/office/powerpoint/2010/main" val="2674904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524D7-2CFA-68EE-DEA2-67E400A1A54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74F469B-D469-CDA5-4248-6F4187098BE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3BDBD58-14F8-C734-F66E-E23E1344ECE1}"/>
              </a:ext>
            </a:extLst>
          </p:cNvPr>
          <p:cNvSpPr>
            <a:spLocks noGrp="1"/>
          </p:cNvSpPr>
          <p:nvPr>
            <p:ph type="dt" sz="half" idx="10"/>
          </p:nvPr>
        </p:nvSpPr>
        <p:spPr/>
        <p:txBody>
          <a:bodyPr/>
          <a:lstStyle/>
          <a:p>
            <a:fld id="{F3BFE946-DA05-4ED2-BCF1-1E6E603A03B3}" type="datetimeFigureOut">
              <a:rPr lang="en-GB" smtClean="0"/>
              <a:t>12/03/2024</a:t>
            </a:fld>
            <a:endParaRPr lang="en-GB"/>
          </a:p>
        </p:txBody>
      </p:sp>
      <p:sp>
        <p:nvSpPr>
          <p:cNvPr id="5" name="Footer Placeholder 4">
            <a:extLst>
              <a:ext uri="{FF2B5EF4-FFF2-40B4-BE49-F238E27FC236}">
                <a16:creationId xmlns:a16="http://schemas.microsoft.com/office/drawing/2014/main" id="{5421958B-EACB-7E11-802C-644960A936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EC3F2E1-E2F6-68CB-6DBC-BE3E91211390}"/>
              </a:ext>
            </a:extLst>
          </p:cNvPr>
          <p:cNvSpPr>
            <a:spLocks noGrp="1"/>
          </p:cNvSpPr>
          <p:nvPr>
            <p:ph type="sldNum" sz="quarter" idx="12"/>
          </p:nvPr>
        </p:nvSpPr>
        <p:spPr/>
        <p:txBody>
          <a:bodyPr/>
          <a:lstStyle/>
          <a:p>
            <a:fld id="{072CBDE0-F7CA-4389-AC32-F01482437862}" type="slidenum">
              <a:rPr lang="en-GB" smtClean="0"/>
              <a:t>‹#›</a:t>
            </a:fld>
            <a:endParaRPr lang="en-GB"/>
          </a:p>
        </p:txBody>
      </p:sp>
    </p:spTree>
    <p:extLst>
      <p:ext uri="{BB962C8B-B14F-4D97-AF65-F5344CB8AC3E}">
        <p14:creationId xmlns:p14="http://schemas.microsoft.com/office/powerpoint/2010/main" val="2457342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AFCDD-754A-0196-21B1-5D61711286E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0CA6410-267D-BAB0-7661-4CAE2021AF4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96D331F-95EA-A70B-7D30-7EEBB3D3418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CBDAB60-7E4B-F220-DB26-DB381D584A92}"/>
              </a:ext>
            </a:extLst>
          </p:cNvPr>
          <p:cNvSpPr>
            <a:spLocks noGrp="1"/>
          </p:cNvSpPr>
          <p:nvPr>
            <p:ph type="dt" sz="half" idx="10"/>
          </p:nvPr>
        </p:nvSpPr>
        <p:spPr/>
        <p:txBody>
          <a:bodyPr/>
          <a:lstStyle/>
          <a:p>
            <a:fld id="{F3BFE946-DA05-4ED2-BCF1-1E6E603A03B3}" type="datetimeFigureOut">
              <a:rPr lang="en-GB" smtClean="0"/>
              <a:t>12/03/2024</a:t>
            </a:fld>
            <a:endParaRPr lang="en-GB"/>
          </a:p>
        </p:txBody>
      </p:sp>
      <p:sp>
        <p:nvSpPr>
          <p:cNvPr id="6" name="Footer Placeholder 5">
            <a:extLst>
              <a:ext uri="{FF2B5EF4-FFF2-40B4-BE49-F238E27FC236}">
                <a16:creationId xmlns:a16="http://schemas.microsoft.com/office/drawing/2014/main" id="{EDEA9CA3-DEC5-3AEA-406E-CE7AFC15FF4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9D06F22-50AB-BB1F-902C-6F7BDC4514A3}"/>
              </a:ext>
            </a:extLst>
          </p:cNvPr>
          <p:cNvSpPr>
            <a:spLocks noGrp="1"/>
          </p:cNvSpPr>
          <p:nvPr>
            <p:ph type="sldNum" sz="quarter" idx="12"/>
          </p:nvPr>
        </p:nvSpPr>
        <p:spPr/>
        <p:txBody>
          <a:bodyPr/>
          <a:lstStyle/>
          <a:p>
            <a:fld id="{072CBDE0-F7CA-4389-AC32-F01482437862}" type="slidenum">
              <a:rPr lang="en-GB" smtClean="0"/>
              <a:t>‹#›</a:t>
            </a:fld>
            <a:endParaRPr lang="en-GB"/>
          </a:p>
        </p:txBody>
      </p:sp>
    </p:spTree>
    <p:extLst>
      <p:ext uri="{BB962C8B-B14F-4D97-AF65-F5344CB8AC3E}">
        <p14:creationId xmlns:p14="http://schemas.microsoft.com/office/powerpoint/2010/main" val="3069593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8A6A8-BA15-AD76-2422-EE9A9A22525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8EB61C7-8D90-C3AC-1E3A-D4E398B303E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695E8E-CD81-29EE-B3CE-196C3FA055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7BF5AC7-8E09-AA9D-D632-0AD65FE6C6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1B7D780-F3ED-D453-C223-5FC735E02AC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36C5ECF-973D-140B-6661-FBD95E96A5DB}"/>
              </a:ext>
            </a:extLst>
          </p:cNvPr>
          <p:cNvSpPr>
            <a:spLocks noGrp="1"/>
          </p:cNvSpPr>
          <p:nvPr>
            <p:ph type="dt" sz="half" idx="10"/>
          </p:nvPr>
        </p:nvSpPr>
        <p:spPr/>
        <p:txBody>
          <a:bodyPr/>
          <a:lstStyle/>
          <a:p>
            <a:fld id="{F3BFE946-DA05-4ED2-BCF1-1E6E603A03B3}" type="datetimeFigureOut">
              <a:rPr lang="en-GB" smtClean="0"/>
              <a:t>12/03/2024</a:t>
            </a:fld>
            <a:endParaRPr lang="en-GB"/>
          </a:p>
        </p:txBody>
      </p:sp>
      <p:sp>
        <p:nvSpPr>
          <p:cNvPr id="8" name="Footer Placeholder 7">
            <a:extLst>
              <a:ext uri="{FF2B5EF4-FFF2-40B4-BE49-F238E27FC236}">
                <a16:creationId xmlns:a16="http://schemas.microsoft.com/office/drawing/2014/main" id="{EB8D28BB-61CC-AC6C-4A23-E22C1AA9F91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DD0DAF8-6AEC-0FDC-C754-925F335004EC}"/>
              </a:ext>
            </a:extLst>
          </p:cNvPr>
          <p:cNvSpPr>
            <a:spLocks noGrp="1"/>
          </p:cNvSpPr>
          <p:nvPr>
            <p:ph type="sldNum" sz="quarter" idx="12"/>
          </p:nvPr>
        </p:nvSpPr>
        <p:spPr/>
        <p:txBody>
          <a:bodyPr/>
          <a:lstStyle/>
          <a:p>
            <a:fld id="{072CBDE0-F7CA-4389-AC32-F01482437862}" type="slidenum">
              <a:rPr lang="en-GB" smtClean="0"/>
              <a:t>‹#›</a:t>
            </a:fld>
            <a:endParaRPr lang="en-GB"/>
          </a:p>
        </p:txBody>
      </p:sp>
    </p:spTree>
    <p:extLst>
      <p:ext uri="{BB962C8B-B14F-4D97-AF65-F5344CB8AC3E}">
        <p14:creationId xmlns:p14="http://schemas.microsoft.com/office/powerpoint/2010/main" val="1166547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06F39-9C91-9CDF-23C2-5CCE1F9351C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9FBE6C0-90B1-F845-AF63-768DDFA25716}"/>
              </a:ext>
            </a:extLst>
          </p:cNvPr>
          <p:cNvSpPr>
            <a:spLocks noGrp="1"/>
          </p:cNvSpPr>
          <p:nvPr>
            <p:ph type="dt" sz="half" idx="10"/>
          </p:nvPr>
        </p:nvSpPr>
        <p:spPr/>
        <p:txBody>
          <a:bodyPr/>
          <a:lstStyle/>
          <a:p>
            <a:fld id="{F3BFE946-DA05-4ED2-BCF1-1E6E603A03B3}" type="datetimeFigureOut">
              <a:rPr lang="en-GB" smtClean="0"/>
              <a:t>12/03/2024</a:t>
            </a:fld>
            <a:endParaRPr lang="en-GB"/>
          </a:p>
        </p:txBody>
      </p:sp>
      <p:sp>
        <p:nvSpPr>
          <p:cNvPr id="4" name="Footer Placeholder 3">
            <a:extLst>
              <a:ext uri="{FF2B5EF4-FFF2-40B4-BE49-F238E27FC236}">
                <a16:creationId xmlns:a16="http://schemas.microsoft.com/office/drawing/2014/main" id="{94D04E7D-2AEB-6750-18EB-75D671D9DAD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C362BFA-8DB0-CE70-1AF7-4710066E5257}"/>
              </a:ext>
            </a:extLst>
          </p:cNvPr>
          <p:cNvSpPr>
            <a:spLocks noGrp="1"/>
          </p:cNvSpPr>
          <p:nvPr>
            <p:ph type="sldNum" sz="quarter" idx="12"/>
          </p:nvPr>
        </p:nvSpPr>
        <p:spPr/>
        <p:txBody>
          <a:bodyPr/>
          <a:lstStyle/>
          <a:p>
            <a:fld id="{072CBDE0-F7CA-4389-AC32-F01482437862}" type="slidenum">
              <a:rPr lang="en-GB" smtClean="0"/>
              <a:t>‹#›</a:t>
            </a:fld>
            <a:endParaRPr lang="en-GB"/>
          </a:p>
        </p:txBody>
      </p:sp>
    </p:spTree>
    <p:extLst>
      <p:ext uri="{BB962C8B-B14F-4D97-AF65-F5344CB8AC3E}">
        <p14:creationId xmlns:p14="http://schemas.microsoft.com/office/powerpoint/2010/main" val="2634935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842A88B-681A-24E4-5B20-DA787724679D}"/>
              </a:ext>
            </a:extLst>
          </p:cNvPr>
          <p:cNvSpPr>
            <a:spLocks noGrp="1"/>
          </p:cNvSpPr>
          <p:nvPr>
            <p:ph type="dt" sz="half" idx="10"/>
          </p:nvPr>
        </p:nvSpPr>
        <p:spPr/>
        <p:txBody>
          <a:bodyPr/>
          <a:lstStyle/>
          <a:p>
            <a:fld id="{F3BFE946-DA05-4ED2-BCF1-1E6E603A03B3}" type="datetimeFigureOut">
              <a:rPr lang="en-GB" smtClean="0"/>
              <a:t>12/03/2024</a:t>
            </a:fld>
            <a:endParaRPr lang="en-GB"/>
          </a:p>
        </p:txBody>
      </p:sp>
      <p:sp>
        <p:nvSpPr>
          <p:cNvPr id="3" name="Footer Placeholder 2">
            <a:extLst>
              <a:ext uri="{FF2B5EF4-FFF2-40B4-BE49-F238E27FC236}">
                <a16:creationId xmlns:a16="http://schemas.microsoft.com/office/drawing/2014/main" id="{A2F87643-1F54-99A0-7C2E-D328B4826F1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625D57D-B138-5117-4F19-2F3B8A81C16F}"/>
              </a:ext>
            </a:extLst>
          </p:cNvPr>
          <p:cNvSpPr>
            <a:spLocks noGrp="1"/>
          </p:cNvSpPr>
          <p:nvPr>
            <p:ph type="sldNum" sz="quarter" idx="12"/>
          </p:nvPr>
        </p:nvSpPr>
        <p:spPr/>
        <p:txBody>
          <a:bodyPr/>
          <a:lstStyle/>
          <a:p>
            <a:fld id="{072CBDE0-F7CA-4389-AC32-F01482437862}" type="slidenum">
              <a:rPr lang="en-GB" smtClean="0"/>
              <a:t>‹#›</a:t>
            </a:fld>
            <a:endParaRPr lang="en-GB"/>
          </a:p>
        </p:txBody>
      </p:sp>
    </p:spTree>
    <p:extLst>
      <p:ext uri="{BB962C8B-B14F-4D97-AF65-F5344CB8AC3E}">
        <p14:creationId xmlns:p14="http://schemas.microsoft.com/office/powerpoint/2010/main" val="48155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AB7A6-3B6A-21CD-4AC6-BD1F877872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A596D8A-0482-D004-71C3-8C6FF97C28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088521F-B5C8-00C0-D087-E49F03ED97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C500DD-6F0A-9D73-491F-0AC82E4F19A8}"/>
              </a:ext>
            </a:extLst>
          </p:cNvPr>
          <p:cNvSpPr>
            <a:spLocks noGrp="1"/>
          </p:cNvSpPr>
          <p:nvPr>
            <p:ph type="dt" sz="half" idx="10"/>
          </p:nvPr>
        </p:nvSpPr>
        <p:spPr/>
        <p:txBody>
          <a:bodyPr/>
          <a:lstStyle/>
          <a:p>
            <a:fld id="{F3BFE946-DA05-4ED2-BCF1-1E6E603A03B3}" type="datetimeFigureOut">
              <a:rPr lang="en-GB" smtClean="0"/>
              <a:t>12/03/2024</a:t>
            </a:fld>
            <a:endParaRPr lang="en-GB"/>
          </a:p>
        </p:txBody>
      </p:sp>
      <p:sp>
        <p:nvSpPr>
          <p:cNvPr id="6" name="Footer Placeholder 5">
            <a:extLst>
              <a:ext uri="{FF2B5EF4-FFF2-40B4-BE49-F238E27FC236}">
                <a16:creationId xmlns:a16="http://schemas.microsoft.com/office/drawing/2014/main" id="{F80DD994-7F9A-7E1F-4B72-296BFFE6174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4C66856-E3B6-A690-5056-B50DC8BBE088}"/>
              </a:ext>
            </a:extLst>
          </p:cNvPr>
          <p:cNvSpPr>
            <a:spLocks noGrp="1"/>
          </p:cNvSpPr>
          <p:nvPr>
            <p:ph type="sldNum" sz="quarter" idx="12"/>
          </p:nvPr>
        </p:nvSpPr>
        <p:spPr/>
        <p:txBody>
          <a:bodyPr/>
          <a:lstStyle/>
          <a:p>
            <a:fld id="{072CBDE0-F7CA-4389-AC32-F01482437862}" type="slidenum">
              <a:rPr lang="en-GB" smtClean="0"/>
              <a:t>‹#›</a:t>
            </a:fld>
            <a:endParaRPr lang="en-GB"/>
          </a:p>
        </p:txBody>
      </p:sp>
    </p:spTree>
    <p:extLst>
      <p:ext uri="{BB962C8B-B14F-4D97-AF65-F5344CB8AC3E}">
        <p14:creationId xmlns:p14="http://schemas.microsoft.com/office/powerpoint/2010/main" val="3780866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5B207-1A0B-562E-3D77-DD768D3788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217B7D6-0586-80C5-945B-E106719458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B4C70CC-A2E7-12F6-8A4F-B72D0FEEB7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E35B23-022A-8171-155E-F3736E41D64F}"/>
              </a:ext>
            </a:extLst>
          </p:cNvPr>
          <p:cNvSpPr>
            <a:spLocks noGrp="1"/>
          </p:cNvSpPr>
          <p:nvPr>
            <p:ph type="dt" sz="half" idx="10"/>
          </p:nvPr>
        </p:nvSpPr>
        <p:spPr/>
        <p:txBody>
          <a:bodyPr/>
          <a:lstStyle/>
          <a:p>
            <a:fld id="{F3BFE946-DA05-4ED2-BCF1-1E6E603A03B3}" type="datetimeFigureOut">
              <a:rPr lang="en-GB" smtClean="0"/>
              <a:t>12/03/2024</a:t>
            </a:fld>
            <a:endParaRPr lang="en-GB"/>
          </a:p>
        </p:txBody>
      </p:sp>
      <p:sp>
        <p:nvSpPr>
          <p:cNvPr id="6" name="Footer Placeholder 5">
            <a:extLst>
              <a:ext uri="{FF2B5EF4-FFF2-40B4-BE49-F238E27FC236}">
                <a16:creationId xmlns:a16="http://schemas.microsoft.com/office/drawing/2014/main" id="{EA0DE520-511B-CED8-0813-11D44590816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E825D20-D899-E9D0-270F-A7C833AABEB8}"/>
              </a:ext>
            </a:extLst>
          </p:cNvPr>
          <p:cNvSpPr>
            <a:spLocks noGrp="1"/>
          </p:cNvSpPr>
          <p:nvPr>
            <p:ph type="sldNum" sz="quarter" idx="12"/>
          </p:nvPr>
        </p:nvSpPr>
        <p:spPr/>
        <p:txBody>
          <a:bodyPr/>
          <a:lstStyle/>
          <a:p>
            <a:fld id="{072CBDE0-F7CA-4389-AC32-F01482437862}" type="slidenum">
              <a:rPr lang="en-GB" smtClean="0"/>
              <a:t>‹#›</a:t>
            </a:fld>
            <a:endParaRPr lang="en-GB"/>
          </a:p>
        </p:txBody>
      </p:sp>
    </p:spTree>
    <p:extLst>
      <p:ext uri="{BB962C8B-B14F-4D97-AF65-F5344CB8AC3E}">
        <p14:creationId xmlns:p14="http://schemas.microsoft.com/office/powerpoint/2010/main" val="1391599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1A60FA-068A-59C0-6D65-87616162F1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1316CDF-42C0-2805-1517-9F89560347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3D855CC-0F9A-941D-C5A9-E6BE069F3B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BFE946-DA05-4ED2-BCF1-1E6E603A03B3}" type="datetimeFigureOut">
              <a:rPr lang="en-GB" smtClean="0"/>
              <a:t>12/03/2024</a:t>
            </a:fld>
            <a:endParaRPr lang="en-GB"/>
          </a:p>
        </p:txBody>
      </p:sp>
      <p:sp>
        <p:nvSpPr>
          <p:cNvPr id="5" name="Footer Placeholder 4">
            <a:extLst>
              <a:ext uri="{FF2B5EF4-FFF2-40B4-BE49-F238E27FC236}">
                <a16:creationId xmlns:a16="http://schemas.microsoft.com/office/drawing/2014/main" id="{1AB9804E-6616-658E-D967-24F98E1168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C5883F0-DD50-C4A0-D79C-0B8853BF27E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2CBDE0-F7CA-4389-AC32-F01482437862}" type="slidenum">
              <a:rPr lang="en-GB" smtClean="0"/>
              <a:t>‹#›</a:t>
            </a:fld>
            <a:endParaRPr lang="en-GB"/>
          </a:p>
        </p:txBody>
      </p:sp>
    </p:spTree>
    <p:extLst>
      <p:ext uri="{BB962C8B-B14F-4D97-AF65-F5344CB8AC3E}">
        <p14:creationId xmlns:p14="http://schemas.microsoft.com/office/powerpoint/2010/main" val="4103815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522795"/>
        </a:solidFill>
        <a:effectLst/>
      </p:bgPr>
    </p:bg>
    <p:spTree>
      <p:nvGrpSpPr>
        <p:cNvPr id="1" name=""/>
        <p:cNvGrpSpPr/>
        <p:nvPr/>
      </p:nvGrpSpPr>
      <p:grpSpPr>
        <a:xfrm>
          <a:off x="0" y="0"/>
          <a:ext cx="0" cy="0"/>
          <a:chOff x="0" y="0"/>
          <a:chExt cx="0" cy="0"/>
        </a:xfrm>
      </p:grpSpPr>
      <p:pic>
        <p:nvPicPr>
          <p:cNvPr id="5" name="Picture 4" descr="The TV Access Project logo in white, logo is a graphic of a doorway">
            <a:extLst>
              <a:ext uri="{FF2B5EF4-FFF2-40B4-BE49-F238E27FC236}">
                <a16:creationId xmlns:a16="http://schemas.microsoft.com/office/drawing/2014/main" id="{A687F763-0006-072E-75AB-1CBCD9C85CD2}"/>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481159" y="296533"/>
            <a:ext cx="2719241" cy="2915728"/>
          </a:xfrm>
          <a:prstGeom prst="rect">
            <a:avLst/>
          </a:prstGeom>
        </p:spPr>
      </p:pic>
      <p:sp>
        <p:nvSpPr>
          <p:cNvPr id="6" name="TextBox 5">
            <a:extLst>
              <a:ext uri="{FF2B5EF4-FFF2-40B4-BE49-F238E27FC236}">
                <a16:creationId xmlns:a16="http://schemas.microsoft.com/office/drawing/2014/main" id="{10606993-14CD-5565-3B8D-6AE84CAA78CF}"/>
              </a:ext>
            </a:extLst>
          </p:cNvPr>
          <p:cNvSpPr txBox="1"/>
          <p:nvPr/>
        </p:nvSpPr>
        <p:spPr>
          <a:xfrm>
            <a:off x="2145999" y="3159245"/>
            <a:ext cx="8465881" cy="707886"/>
          </a:xfrm>
          <a:prstGeom prst="rect">
            <a:avLst/>
          </a:prstGeom>
          <a:noFill/>
        </p:spPr>
        <p:txBody>
          <a:bodyPr wrap="square" rtlCol="0">
            <a:spAutoFit/>
          </a:bodyPr>
          <a:lstStyle/>
          <a:p>
            <a:r>
              <a:rPr lang="en-GB" sz="4000" dirty="0">
                <a:solidFill>
                  <a:schemeClr val="bg1"/>
                </a:solidFill>
                <a:latin typeface="Arial Black" panose="020B0A04020102020204" pitchFamily="34" charset="0"/>
              </a:rPr>
              <a:t>5As Training Materials</a:t>
            </a:r>
            <a:endParaRPr lang="en-GB" dirty="0">
              <a:solidFill>
                <a:schemeClr val="bg1"/>
              </a:solidFill>
              <a:latin typeface="Bahnschrift SemiBold" panose="020B0502040204020203" pitchFamily="34" charset="0"/>
            </a:endParaRPr>
          </a:p>
        </p:txBody>
      </p:sp>
    </p:spTree>
    <p:extLst>
      <p:ext uri="{BB962C8B-B14F-4D97-AF65-F5344CB8AC3E}">
        <p14:creationId xmlns:p14="http://schemas.microsoft.com/office/powerpoint/2010/main" val="3135597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descr="Membership">
            <a:extLst>
              <a:ext uri="{FF2B5EF4-FFF2-40B4-BE49-F238E27FC236}">
                <a16:creationId xmlns:a16="http://schemas.microsoft.com/office/drawing/2014/main" id="{A690A489-F72C-7484-F2A6-8CF5591BB522}"/>
              </a:ext>
            </a:extLst>
          </p:cNvPr>
          <p:cNvSpPr/>
          <p:nvPr/>
        </p:nvSpPr>
        <p:spPr>
          <a:xfrm>
            <a:off x="-1" y="371475"/>
            <a:ext cx="4784036" cy="819150"/>
          </a:xfrm>
          <a:prstGeom prst="rect">
            <a:avLst/>
          </a:prstGeom>
          <a:solidFill>
            <a:srgbClr val="52279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000" dirty="0">
                <a:latin typeface="Arial Black" panose="020B0A04020102020204" pitchFamily="34" charset="0"/>
              </a:rPr>
              <a:t>MEMBERSHIP</a:t>
            </a:r>
          </a:p>
        </p:txBody>
      </p:sp>
      <p:pic>
        <p:nvPicPr>
          <p:cNvPr id="7" name="Picture 6" descr="Logos for: Prime Video, BBC, Britbox, Channel 4, Disney+ ITV, Paramount, Sky, STV and UKTV">
            <a:extLst>
              <a:ext uri="{FF2B5EF4-FFF2-40B4-BE49-F238E27FC236}">
                <a16:creationId xmlns:a16="http://schemas.microsoft.com/office/drawing/2014/main" id="{367B85C4-DB93-3440-76C8-0701049A4E56}"/>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357809" y="2504663"/>
            <a:ext cx="4919784" cy="2703444"/>
          </a:xfrm>
          <a:prstGeom prst="rect">
            <a:avLst/>
          </a:prstGeom>
          <a:ln>
            <a:noFill/>
          </a:ln>
        </p:spPr>
      </p:pic>
      <p:sp>
        <p:nvSpPr>
          <p:cNvPr id="19" name="Rectangle 18" descr="Associate Members">
            <a:extLst>
              <a:ext uri="{FF2B5EF4-FFF2-40B4-BE49-F238E27FC236}">
                <a16:creationId xmlns:a16="http://schemas.microsoft.com/office/drawing/2014/main" id="{3534BA88-6DAF-E6FC-F535-7BDEBF3730D7}"/>
              </a:ext>
            </a:extLst>
          </p:cNvPr>
          <p:cNvSpPr/>
          <p:nvPr/>
        </p:nvSpPr>
        <p:spPr>
          <a:xfrm>
            <a:off x="6241773" y="1888849"/>
            <a:ext cx="4386470" cy="576055"/>
          </a:xfrm>
          <a:prstGeom prst="rect">
            <a:avLst/>
          </a:prstGeom>
          <a:solidFill>
            <a:srgbClr val="52279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latin typeface="Arial Black" panose="020B0A04020102020204" pitchFamily="34" charset="0"/>
              </a:rPr>
              <a:t>Associate Members</a:t>
            </a:r>
          </a:p>
        </p:txBody>
      </p:sp>
      <p:sp>
        <p:nvSpPr>
          <p:cNvPr id="23" name="TextBox 22" descr="A+E Networks&#13;&#10;BBC Studios&#13;&#10;BSLBT&#9;&#9;                      &#13;&#10;ITV Studios&#13;&#10;Netflix&#13;&#10;Universal International Studios&#13;&#10;S4C&#13;&#10;Sky Sport &#13;&#10;Sky Studios&#13;&#10;">
            <a:extLst>
              <a:ext uri="{FF2B5EF4-FFF2-40B4-BE49-F238E27FC236}">
                <a16:creationId xmlns:a16="http://schemas.microsoft.com/office/drawing/2014/main" id="{F9848B0A-46CD-53DF-DD4F-A0AE6096C89F}"/>
              </a:ext>
            </a:extLst>
          </p:cNvPr>
          <p:cNvSpPr txBox="1"/>
          <p:nvPr/>
        </p:nvSpPr>
        <p:spPr>
          <a:xfrm>
            <a:off x="5791199" y="2639133"/>
            <a:ext cx="4625010" cy="3957237"/>
          </a:xfrm>
          <a:prstGeom prst="rect">
            <a:avLst/>
          </a:prstGeom>
          <a:noFill/>
        </p:spPr>
        <p:txBody>
          <a:bodyPr wrap="square">
            <a:spAutoFit/>
          </a:bodyPr>
          <a:lstStyle/>
          <a:p>
            <a:pPr marL="742950" indent="-285750">
              <a:lnSpc>
                <a:spcPct val="115000"/>
              </a:lnSpc>
              <a:spcAft>
                <a:spcPts val="300"/>
              </a:spcAft>
              <a:buClr>
                <a:srgbClr val="522795"/>
              </a:buClr>
              <a:buFont typeface="Arial" panose="020B0604020202020204" pitchFamily="34" charset="0"/>
              <a:buChar char="•"/>
            </a:pPr>
            <a:r>
              <a:rPr lang="en-GB" sz="2000" kern="0" dirty="0">
                <a:ea typeface="Helvetica Neue"/>
                <a:cs typeface="Helvetica Neue"/>
              </a:rPr>
              <a:t>A+E Networks</a:t>
            </a:r>
          </a:p>
          <a:p>
            <a:pPr marL="742950" indent="-285750">
              <a:lnSpc>
                <a:spcPct val="115000"/>
              </a:lnSpc>
              <a:spcAft>
                <a:spcPts val="300"/>
              </a:spcAft>
              <a:buClr>
                <a:srgbClr val="522795"/>
              </a:buClr>
              <a:buFont typeface="Arial" panose="020B0604020202020204" pitchFamily="34" charset="0"/>
              <a:buChar char="•"/>
            </a:pPr>
            <a:r>
              <a:rPr lang="en-GB" sz="2000" dirty="0">
                <a:effectLst/>
                <a:ea typeface="Helvetica Neue"/>
                <a:cs typeface="Helvetica Neue"/>
              </a:rPr>
              <a:t>BBC Studios</a:t>
            </a:r>
            <a:endParaRPr lang="en-GB" sz="2000" dirty="0">
              <a:ea typeface="Helvetica Neue"/>
              <a:cs typeface="Helvetica Neue"/>
            </a:endParaRPr>
          </a:p>
          <a:p>
            <a:pPr marL="742950" indent="-285750">
              <a:lnSpc>
                <a:spcPct val="115000"/>
              </a:lnSpc>
              <a:spcAft>
                <a:spcPts val="300"/>
              </a:spcAft>
              <a:buClr>
                <a:srgbClr val="522795"/>
              </a:buClr>
              <a:buFont typeface="Arial" panose="020B0604020202020204" pitchFamily="34" charset="0"/>
              <a:buChar char="•"/>
            </a:pPr>
            <a:r>
              <a:rPr lang="en-GB" sz="2000" dirty="0">
                <a:effectLst/>
                <a:ea typeface="Helvetica Neue"/>
                <a:cs typeface="Helvetica Neue"/>
              </a:rPr>
              <a:t>BSLBT		                      </a:t>
            </a:r>
            <a:endParaRPr lang="en-GB" sz="2000" dirty="0">
              <a:effectLst/>
              <a:ea typeface="Calibri" panose="020F0502020204030204" pitchFamily="34" charset="0"/>
            </a:endParaRPr>
          </a:p>
          <a:p>
            <a:pPr marL="742950" indent="-285750">
              <a:lnSpc>
                <a:spcPct val="115000"/>
              </a:lnSpc>
              <a:spcAft>
                <a:spcPts val="300"/>
              </a:spcAft>
              <a:buClr>
                <a:srgbClr val="522795"/>
              </a:buClr>
              <a:buFont typeface="Arial" panose="020B0604020202020204" pitchFamily="34" charset="0"/>
              <a:buChar char="•"/>
            </a:pPr>
            <a:r>
              <a:rPr lang="en-GB" sz="2000" dirty="0">
                <a:effectLst/>
                <a:ea typeface="Helvetica Neue"/>
                <a:cs typeface="Helvetica Neue"/>
              </a:rPr>
              <a:t>ITV Studios</a:t>
            </a:r>
          </a:p>
          <a:p>
            <a:pPr marL="742950" indent="-285750">
              <a:lnSpc>
                <a:spcPct val="115000"/>
              </a:lnSpc>
              <a:spcAft>
                <a:spcPts val="300"/>
              </a:spcAft>
              <a:buClr>
                <a:srgbClr val="522795"/>
              </a:buClr>
              <a:buFont typeface="Arial" panose="020B0604020202020204" pitchFamily="34" charset="0"/>
              <a:buChar char="•"/>
            </a:pPr>
            <a:r>
              <a:rPr lang="en-GB" sz="2000" kern="0" dirty="0">
                <a:effectLst/>
                <a:ea typeface="Helvetica Neue"/>
                <a:cs typeface="Helvetica Neue"/>
              </a:rPr>
              <a:t>Netflix</a:t>
            </a:r>
          </a:p>
          <a:p>
            <a:pPr marL="742950" indent="-285750">
              <a:lnSpc>
                <a:spcPct val="115000"/>
              </a:lnSpc>
              <a:spcAft>
                <a:spcPts val="300"/>
              </a:spcAft>
              <a:buClr>
                <a:srgbClr val="522795"/>
              </a:buClr>
              <a:buFont typeface="Arial" panose="020B0604020202020204" pitchFamily="34" charset="0"/>
              <a:buChar char="•"/>
            </a:pPr>
            <a:r>
              <a:rPr lang="en-GB" sz="2000" dirty="0">
                <a:effectLst/>
                <a:ea typeface="Helvetica Neue"/>
                <a:cs typeface="Helvetica Neue"/>
              </a:rPr>
              <a:t>Universal International Studios</a:t>
            </a:r>
            <a:endParaRPr lang="en-GB" sz="2000" dirty="0">
              <a:ea typeface="Helvetica Neue"/>
            </a:endParaRPr>
          </a:p>
          <a:p>
            <a:pPr marL="742950" indent="-285750">
              <a:lnSpc>
                <a:spcPct val="115000"/>
              </a:lnSpc>
              <a:spcAft>
                <a:spcPts val="300"/>
              </a:spcAft>
              <a:buClr>
                <a:srgbClr val="522795"/>
              </a:buClr>
              <a:buFont typeface="Arial" panose="020B0604020202020204" pitchFamily="34" charset="0"/>
              <a:buChar char="•"/>
            </a:pPr>
            <a:r>
              <a:rPr lang="en-GB" sz="2000" dirty="0">
                <a:effectLst/>
                <a:ea typeface="Helvetica Neue"/>
                <a:cs typeface="Helvetica Neue"/>
              </a:rPr>
              <a:t>S4C</a:t>
            </a:r>
          </a:p>
          <a:p>
            <a:pPr marL="742950" indent="-285750">
              <a:lnSpc>
                <a:spcPct val="115000"/>
              </a:lnSpc>
              <a:spcAft>
                <a:spcPts val="300"/>
              </a:spcAft>
              <a:buClr>
                <a:srgbClr val="522795"/>
              </a:buClr>
              <a:buFont typeface="Arial" panose="020B0604020202020204" pitchFamily="34" charset="0"/>
              <a:buChar char="•"/>
            </a:pPr>
            <a:r>
              <a:rPr lang="en-GB" sz="2000" dirty="0">
                <a:effectLst/>
                <a:ea typeface="Helvetica Neue"/>
                <a:cs typeface="Helvetica Neue"/>
              </a:rPr>
              <a:t>Sky Sport </a:t>
            </a:r>
          </a:p>
          <a:p>
            <a:pPr marL="742950" indent="-285750">
              <a:lnSpc>
                <a:spcPct val="115000"/>
              </a:lnSpc>
              <a:spcAft>
                <a:spcPts val="300"/>
              </a:spcAft>
              <a:buClr>
                <a:srgbClr val="522795"/>
              </a:buClr>
              <a:buFont typeface="Arial" panose="020B0604020202020204" pitchFamily="34" charset="0"/>
              <a:buChar char="•"/>
            </a:pPr>
            <a:r>
              <a:rPr lang="en-GB" sz="2000" kern="0" dirty="0">
                <a:effectLst/>
                <a:ea typeface="Helvetica Neue"/>
                <a:cs typeface="Helvetica Neue"/>
              </a:rPr>
              <a:t>Sky Studios</a:t>
            </a:r>
          </a:p>
          <a:p>
            <a:pPr marL="742950" indent="-285750">
              <a:lnSpc>
                <a:spcPct val="115000"/>
              </a:lnSpc>
              <a:spcAft>
                <a:spcPts val="300"/>
              </a:spcAft>
              <a:buClr>
                <a:srgbClr val="522795"/>
              </a:buClr>
              <a:buFont typeface="Arial" panose="020B0604020202020204" pitchFamily="34" charset="0"/>
              <a:buChar char="•"/>
            </a:pPr>
            <a:endParaRPr lang="en-GB" sz="2000" dirty="0"/>
          </a:p>
        </p:txBody>
      </p:sp>
      <p:sp>
        <p:nvSpPr>
          <p:cNvPr id="6" name="Rectangle 5">
            <a:extLst>
              <a:ext uri="{FF2B5EF4-FFF2-40B4-BE49-F238E27FC236}">
                <a16:creationId xmlns:a16="http://schemas.microsoft.com/office/drawing/2014/main" id="{C17E71BC-7413-30AB-5D80-54C5A6791C34}"/>
              </a:ext>
            </a:extLst>
          </p:cNvPr>
          <p:cNvSpPr/>
          <p:nvPr/>
        </p:nvSpPr>
        <p:spPr>
          <a:xfrm>
            <a:off x="344558" y="2252869"/>
            <a:ext cx="4929808" cy="3140765"/>
          </a:xfrm>
          <a:prstGeom prst="rect">
            <a:avLst/>
          </a:prstGeom>
          <a:noFill/>
          <a:ln>
            <a:solidFill>
              <a:srgbClr val="52279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descr="Members">
            <a:extLst>
              <a:ext uri="{FF2B5EF4-FFF2-40B4-BE49-F238E27FC236}">
                <a16:creationId xmlns:a16="http://schemas.microsoft.com/office/drawing/2014/main" id="{D9B06EB1-3154-EA8A-5DBE-9300F75DB6B3}"/>
              </a:ext>
            </a:extLst>
          </p:cNvPr>
          <p:cNvSpPr/>
          <p:nvPr/>
        </p:nvSpPr>
        <p:spPr>
          <a:xfrm>
            <a:off x="636104" y="2061128"/>
            <a:ext cx="2219740" cy="576055"/>
          </a:xfrm>
          <a:prstGeom prst="rect">
            <a:avLst/>
          </a:prstGeom>
          <a:solidFill>
            <a:srgbClr val="52279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latin typeface="Arial Black" panose="020B0A04020102020204" pitchFamily="34" charset="0"/>
              </a:rPr>
              <a:t>MEMBERS</a:t>
            </a:r>
          </a:p>
        </p:txBody>
      </p:sp>
    </p:spTree>
    <p:extLst>
      <p:ext uri="{BB962C8B-B14F-4D97-AF65-F5344CB8AC3E}">
        <p14:creationId xmlns:p14="http://schemas.microsoft.com/office/powerpoint/2010/main" val="3426571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3" grpId="0"/>
      <p:bldP spid="6" grpId="0" animBg="1"/>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he TV Access Project logo in purple, logo is a graphic of a doorway">
            <a:extLst>
              <a:ext uri="{FF2B5EF4-FFF2-40B4-BE49-F238E27FC236}">
                <a16:creationId xmlns:a16="http://schemas.microsoft.com/office/drawing/2014/main" id="{C6CB13BF-996D-4260-5EF8-F361C9F88ED7}"/>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20647" y="5305926"/>
            <a:ext cx="1575069" cy="1552074"/>
          </a:xfrm>
          <a:prstGeom prst="rect">
            <a:avLst/>
          </a:prstGeom>
        </p:spPr>
      </p:pic>
      <p:sp>
        <p:nvSpPr>
          <p:cNvPr id="20" name="Rectangle: Rounded Corners 19" descr="Ask. Purple block background with white text">
            <a:extLst>
              <a:ext uri="{FF2B5EF4-FFF2-40B4-BE49-F238E27FC236}">
                <a16:creationId xmlns:a16="http://schemas.microsoft.com/office/drawing/2014/main" id="{9F012C88-2AD9-D85D-8D2A-C3FA64E7E58F}"/>
              </a:ext>
            </a:extLst>
          </p:cNvPr>
          <p:cNvSpPr/>
          <p:nvPr/>
        </p:nvSpPr>
        <p:spPr>
          <a:xfrm>
            <a:off x="2818806" y="1867936"/>
            <a:ext cx="1628298" cy="839179"/>
          </a:xfrm>
          <a:prstGeom prst="roundRect">
            <a:avLst/>
          </a:prstGeom>
          <a:solidFill>
            <a:srgbClr val="5227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Black" panose="020B0A04020102020204" pitchFamily="34" charset="0"/>
              </a:rPr>
              <a:t>ASK</a:t>
            </a:r>
            <a:r>
              <a:rPr kumimoji="0" lang="en-GB" sz="2800" b="1"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21" name="Rectangle: Rounded Corners 20">
            <a:extLst>
              <a:ext uri="{FF2B5EF4-FFF2-40B4-BE49-F238E27FC236}">
                <a16:creationId xmlns:a16="http://schemas.microsoft.com/office/drawing/2014/main" id="{FD6ACE54-F603-F5E5-B13E-681EA2136737}"/>
              </a:ext>
            </a:extLst>
          </p:cNvPr>
          <p:cNvSpPr/>
          <p:nvPr/>
        </p:nvSpPr>
        <p:spPr>
          <a:xfrm>
            <a:off x="2818806" y="3776893"/>
            <a:ext cx="2042659" cy="793719"/>
          </a:xfrm>
          <a:prstGeom prst="roundRect">
            <a:avLst/>
          </a:prstGeom>
          <a:solidFill>
            <a:srgbClr val="5227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Black" panose="020B0A04020102020204" pitchFamily="34" charset="0"/>
              </a:rPr>
              <a:t>ADJUST</a:t>
            </a:r>
            <a:endParaRPr kumimoji="0" lang="en-GB" sz="28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2" name="Rectangle: Rounded Corners 21">
            <a:extLst>
              <a:ext uri="{FF2B5EF4-FFF2-40B4-BE49-F238E27FC236}">
                <a16:creationId xmlns:a16="http://schemas.microsoft.com/office/drawing/2014/main" id="{7C5D0FA9-348A-C066-C2FE-07C1599D4149}"/>
              </a:ext>
            </a:extLst>
          </p:cNvPr>
          <p:cNvSpPr/>
          <p:nvPr/>
        </p:nvSpPr>
        <p:spPr>
          <a:xfrm>
            <a:off x="2818806" y="4708256"/>
            <a:ext cx="2509599" cy="797677"/>
          </a:xfrm>
          <a:prstGeom prst="roundRect">
            <a:avLst/>
          </a:prstGeom>
          <a:solidFill>
            <a:srgbClr val="5227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Black" panose="020B0A04020102020204" pitchFamily="34" charset="0"/>
              </a:rPr>
              <a:t>ADVOCATE</a:t>
            </a:r>
            <a:r>
              <a:rPr kumimoji="0" lang="en-GB" sz="2800" b="1"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23" name="Rectangle: Rounded Corners 22" descr="Assess. Purple block background with white text">
            <a:extLst>
              <a:ext uri="{FF2B5EF4-FFF2-40B4-BE49-F238E27FC236}">
                <a16:creationId xmlns:a16="http://schemas.microsoft.com/office/drawing/2014/main" id="{427C07DD-026C-7BC9-B1F3-662C93F49ECA}"/>
              </a:ext>
            </a:extLst>
          </p:cNvPr>
          <p:cNvSpPr/>
          <p:nvPr/>
        </p:nvSpPr>
        <p:spPr>
          <a:xfrm>
            <a:off x="2818806" y="2844759"/>
            <a:ext cx="2345991" cy="794490"/>
          </a:xfrm>
          <a:prstGeom prst="roundRect">
            <a:avLst/>
          </a:prstGeom>
          <a:solidFill>
            <a:srgbClr val="5227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Black" panose="020B0A04020102020204" pitchFamily="34" charset="0"/>
              </a:rPr>
              <a:t>ASSESS </a:t>
            </a:r>
          </a:p>
        </p:txBody>
      </p:sp>
      <p:sp>
        <p:nvSpPr>
          <p:cNvPr id="24" name="Rectangle: Rounded Corners 23" descr="Anticipate. Purple block background with white text">
            <a:extLst>
              <a:ext uri="{FF2B5EF4-FFF2-40B4-BE49-F238E27FC236}">
                <a16:creationId xmlns:a16="http://schemas.microsoft.com/office/drawing/2014/main" id="{F42F6F68-2F67-0F0D-C97D-B2D07B0B676D}"/>
              </a:ext>
            </a:extLst>
          </p:cNvPr>
          <p:cNvSpPr/>
          <p:nvPr/>
        </p:nvSpPr>
        <p:spPr>
          <a:xfrm>
            <a:off x="2818806" y="937103"/>
            <a:ext cx="2746616" cy="793189"/>
          </a:xfrm>
          <a:prstGeom prst="roundRect">
            <a:avLst/>
          </a:prstGeom>
          <a:solidFill>
            <a:srgbClr val="5227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Black" panose="020B0A04020102020204" pitchFamily="34" charset="0"/>
              </a:rPr>
              <a:t>ANTICIPATE</a:t>
            </a:r>
            <a:r>
              <a:rPr kumimoji="0" lang="en-GB" sz="2800" b="1"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Tree>
    <p:extLst>
      <p:ext uri="{BB962C8B-B14F-4D97-AF65-F5344CB8AC3E}">
        <p14:creationId xmlns:p14="http://schemas.microsoft.com/office/powerpoint/2010/main" val="2100824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P spid="23" grpId="0" animBg="1"/>
      <p:bldP spid="2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descr="The 5As">
            <a:extLst>
              <a:ext uri="{FF2B5EF4-FFF2-40B4-BE49-F238E27FC236}">
                <a16:creationId xmlns:a16="http://schemas.microsoft.com/office/drawing/2014/main" id="{2C6255BD-2C71-92BE-2426-13268F224201}"/>
              </a:ext>
            </a:extLst>
          </p:cNvPr>
          <p:cNvSpPr/>
          <p:nvPr/>
        </p:nvSpPr>
        <p:spPr>
          <a:xfrm>
            <a:off x="-1" y="371475"/>
            <a:ext cx="3909391" cy="819150"/>
          </a:xfrm>
          <a:prstGeom prst="rect">
            <a:avLst/>
          </a:prstGeom>
          <a:solidFill>
            <a:srgbClr val="52279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000" dirty="0">
                <a:latin typeface="Arial Black" panose="020B0A04020102020204" pitchFamily="34" charset="0"/>
              </a:rPr>
              <a:t>THE 5As</a:t>
            </a:r>
          </a:p>
        </p:txBody>
      </p:sp>
      <p:sp>
        <p:nvSpPr>
          <p:cNvPr id="3" name="Rectangle: Rounded Corners 2" descr="ASK &#13;&#10;We avoid assuming anything, of anybody, so we have sensitive conversations about access as standard with everyone&#13;&#10;">
            <a:extLst>
              <a:ext uri="{FF2B5EF4-FFF2-40B4-BE49-F238E27FC236}">
                <a16:creationId xmlns:a16="http://schemas.microsoft.com/office/drawing/2014/main" id="{F2433ABF-D6BE-5591-8658-750002407A2D}"/>
              </a:ext>
            </a:extLst>
          </p:cNvPr>
          <p:cNvSpPr/>
          <p:nvPr/>
        </p:nvSpPr>
        <p:spPr>
          <a:xfrm>
            <a:off x="4050607" y="1952147"/>
            <a:ext cx="3493134" cy="1983180"/>
          </a:xfrm>
          <a:prstGeom prst="roundRect">
            <a:avLst/>
          </a:prstGeom>
          <a:solidFill>
            <a:srgbClr val="5227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Black" panose="020B0A04020102020204" pitchFamily="34" charset="0"/>
              </a:rPr>
              <a:t>ASK</a:t>
            </a:r>
            <a:r>
              <a:rPr kumimoji="0" lang="en-GB" sz="2800" b="1" i="0" u="none" strike="noStrike" kern="1200" cap="none" spc="0" normalizeH="0" baseline="0" noProof="0" dirty="0">
                <a:ln>
                  <a:noFill/>
                </a:ln>
                <a:solidFill>
                  <a:prstClr val="white"/>
                </a:solidFill>
                <a:effectLst/>
                <a:uLnTx/>
                <a:uFillTx/>
                <a:latin typeface="Calibri" panose="020F0502020204030204"/>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We avoid assuming anything, of anybody, so we have sensitive conversations about access as standard with everyone</a:t>
            </a: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Rectangle: Rounded Corners 3" descr="ANTICIPATE &#13;&#10;We fully expect to work and continue to work with disabled people on a regular basis.&#13;&#10;">
            <a:extLst>
              <a:ext uri="{FF2B5EF4-FFF2-40B4-BE49-F238E27FC236}">
                <a16:creationId xmlns:a16="http://schemas.microsoft.com/office/drawing/2014/main" id="{7960D4B4-832B-6D41-84B6-3D4469E026A8}"/>
              </a:ext>
            </a:extLst>
          </p:cNvPr>
          <p:cNvSpPr/>
          <p:nvPr/>
        </p:nvSpPr>
        <p:spPr>
          <a:xfrm>
            <a:off x="1032295" y="1962043"/>
            <a:ext cx="2755075" cy="1983180"/>
          </a:xfrm>
          <a:prstGeom prst="roundRect">
            <a:avLst/>
          </a:prstGeom>
          <a:solidFill>
            <a:srgbClr val="5227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Black" panose="020B0A04020102020204" pitchFamily="34" charset="0"/>
              </a:rPr>
              <a:t>ANTICIPATE</a:t>
            </a:r>
            <a:r>
              <a:rPr kumimoji="0" lang="en-GB" sz="2800" b="1" i="0" u="none" strike="noStrike" kern="1200" cap="none" spc="0" normalizeH="0" baseline="0" noProof="0" dirty="0">
                <a:ln>
                  <a:noFill/>
                </a:ln>
                <a:solidFill>
                  <a:prstClr val="white"/>
                </a:solidFill>
                <a:effectLst/>
                <a:uLnTx/>
                <a:uFillTx/>
                <a:latin typeface="Calibri" panose="020F0502020204030204"/>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We fully expect to work and continue to work with disabled people on a regular basis.</a:t>
            </a: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 name="Rectangle: Rounded Corners 4" descr="ADJUST &#13;&#10;We deliver what is needed, consistently and ahead of time, to ensure the full inclusion of disabled talent.&#13;&#10;">
            <a:extLst>
              <a:ext uri="{FF2B5EF4-FFF2-40B4-BE49-F238E27FC236}">
                <a16:creationId xmlns:a16="http://schemas.microsoft.com/office/drawing/2014/main" id="{6B97BEEF-75AB-6920-4F7F-E8F413B9C51B}"/>
              </a:ext>
            </a:extLst>
          </p:cNvPr>
          <p:cNvSpPr/>
          <p:nvPr/>
        </p:nvSpPr>
        <p:spPr>
          <a:xfrm>
            <a:off x="2384962" y="4391892"/>
            <a:ext cx="2755075" cy="1983180"/>
          </a:xfrm>
          <a:prstGeom prst="roundRect">
            <a:avLst/>
          </a:prstGeom>
          <a:solidFill>
            <a:srgbClr val="5227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Black" panose="020B0A04020102020204" pitchFamily="34" charset="0"/>
              </a:rPr>
              <a:t>ADJUST</a:t>
            </a:r>
            <a:r>
              <a:rPr kumimoji="0" lang="en-GB" sz="2800" b="1" i="0" u="none" strike="noStrike" kern="1200" cap="none" spc="0" normalizeH="0" baseline="0" noProof="0" dirty="0">
                <a:ln>
                  <a:noFill/>
                </a:ln>
                <a:solidFill>
                  <a:prstClr val="white"/>
                </a:solidFill>
                <a:effectLst/>
                <a:uLnTx/>
                <a:uFillTx/>
                <a:latin typeface="Calibri" panose="020F0502020204030204"/>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We deliver what is needed, consistently and ahead of time, to ensure the full inclusion of disabled talent.</a:t>
            </a: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Rectangle: Rounded Corners 5" descr="ADVOCATE &#13;&#10;We set high standards for everyone, celebrating disabled talent and actively championing them&#13;&#10;">
            <a:extLst>
              <a:ext uri="{FF2B5EF4-FFF2-40B4-BE49-F238E27FC236}">
                <a16:creationId xmlns:a16="http://schemas.microsoft.com/office/drawing/2014/main" id="{4CC2978E-26B6-8DE8-FD86-475F69CB7FC4}"/>
              </a:ext>
            </a:extLst>
          </p:cNvPr>
          <p:cNvSpPr/>
          <p:nvPr/>
        </p:nvSpPr>
        <p:spPr>
          <a:xfrm>
            <a:off x="5563590" y="4387933"/>
            <a:ext cx="2755075" cy="1983180"/>
          </a:xfrm>
          <a:prstGeom prst="roundRect">
            <a:avLst/>
          </a:prstGeom>
          <a:solidFill>
            <a:srgbClr val="5227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Black" panose="020B0A04020102020204" pitchFamily="34" charset="0"/>
              </a:rPr>
              <a:t>ADVOCATE</a:t>
            </a:r>
            <a:r>
              <a:rPr kumimoji="0" lang="en-GB" sz="2800" b="1" i="0" u="none" strike="noStrike" kern="1200" cap="none" spc="0" normalizeH="0" baseline="0" noProof="0" dirty="0">
                <a:ln>
                  <a:noFill/>
                </a:ln>
                <a:solidFill>
                  <a:prstClr val="white"/>
                </a:solidFill>
                <a:effectLst/>
                <a:uLnTx/>
                <a:uFillTx/>
                <a:latin typeface="Calibri" panose="020F0502020204030204"/>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We set high standards for everyone, celebrating disabled talent and actively championing them</a:t>
            </a: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descr="The TV Access Project logo in white, logo is a graphic of a doorway">
            <a:extLst>
              <a:ext uri="{FF2B5EF4-FFF2-40B4-BE49-F238E27FC236}">
                <a16:creationId xmlns:a16="http://schemas.microsoft.com/office/drawing/2014/main" id="{CB471F12-50C1-469E-E2DB-235CC6DE0BA9}"/>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864788" y="4481196"/>
            <a:ext cx="2062517" cy="2032501"/>
          </a:xfrm>
          <a:prstGeom prst="rect">
            <a:avLst/>
          </a:prstGeom>
        </p:spPr>
      </p:pic>
      <p:sp>
        <p:nvSpPr>
          <p:cNvPr id="8" name="Rectangle: Rounded Corners 7" descr="ASSESS &#13;&#10;We value self-reflection, so are clear and transparent about how accessible we are&#13;&#10;">
            <a:extLst>
              <a:ext uri="{FF2B5EF4-FFF2-40B4-BE49-F238E27FC236}">
                <a16:creationId xmlns:a16="http://schemas.microsoft.com/office/drawing/2014/main" id="{9D47964E-CF96-1E0B-A16D-7C8AEAF77749}"/>
              </a:ext>
            </a:extLst>
          </p:cNvPr>
          <p:cNvSpPr/>
          <p:nvPr/>
        </p:nvSpPr>
        <p:spPr>
          <a:xfrm>
            <a:off x="7760535" y="2008867"/>
            <a:ext cx="2755075" cy="1983180"/>
          </a:xfrm>
          <a:prstGeom prst="roundRect">
            <a:avLst/>
          </a:prstGeom>
          <a:solidFill>
            <a:srgbClr val="5227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Black" panose="020B0A04020102020204" pitchFamily="34" charset="0"/>
              </a:rPr>
              <a:t>ASSESS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We value self-reflection, so are clear and transparent about how accessible we are</a:t>
            </a: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43095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3D8F1E-C999-C25D-69D5-9AE85250FA88}"/>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0EDBC042-2E95-EC36-188F-77DE7BB88678}"/>
              </a:ext>
            </a:extLst>
          </p:cNvPr>
          <p:cNvSpPr/>
          <p:nvPr/>
        </p:nvSpPr>
        <p:spPr>
          <a:xfrm>
            <a:off x="-1" y="371475"/>
            <a:ext cx="3909391" cy="819150"/>
          </a:xfrm>
          <a:prstGeom prst="rect">
            <a:avLst/>
          </a:prstGeom>
          <a:solidFill>
            <a:srgbClr val="52279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000" dirty="0">
                <a:latin typeface="Arial Black" panose="020B0A04020102020204" pitchFamily="34" charset="0"/>
              </a:rPr>
              <a:t>THE 5As</a:t>
            </a:r>
          </a:p>
        </p:txBody>
      </p:sp>
      <p:sp>
        <p:nvSpPr>
          <p:cNvPr id="4" name="Rectangle: Rounded Corners 3" descr="ANTICIPATE &#13;&#10;We fully expect to work and continue to work with disabled people on a regular basis.&#13;&#10;">
            <a:extLst>
              <a:ext uri="{FF2B5EF4-FFF2-40B4-BE49-F238E27FC236}">
                <a16:creationId xmlns:a16="http://schemas.microsoft.com/office/drawing/2014/main" id="{9840CDEC-03D6-BD51-ED47-A662CF67FF33}"/>
              </a:ext>
            </a:extLst>
          </p:cNvPr>
          <p:cNvSpPr/>
          <p:nvPr/>
        </p:nvSpPr>
        <p:spPr>
          <a:xfrm>
            <a:off x="1707927" y="1566932"/>
            <a:ext cx="8156861" cy="1074668"/>
          </a:xfrm>
          <a:prstGeom prst="roundRect">
            <a:avLst/>
          </a:prstGeom>
          <a:solidFill>
            <a:srgbClr val="5227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Black" panose="020B0A04020102020204" pitchFamily="34" charset="0"/>
              </a:rPr>
              <a:t>ANTICIPATE</a:t>
            </a:r>
            <a:r>
              <a:rPr kumimoji="0" lang="en-GB" sz="2800" b="1" i="0" u="none" strike="noStrike" kern="1200" cap="none" spc="0" normalizeH="0" baseline="0" noProof="0" dirty="0">
                <a:ln>
                  <a:noFill/>
                </a:ln>
                <a:solidFill>
                  <a:prstClr val="white"/>
                </a:solidFill>
                <a:effectLst/>
                <a:uLnTx/>
                <a:uFillTx/>
                <a:latin typeface="Calibri" panose="020F0502020204030204"/>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We fully expect to work and continue to work with disabled people on a regular basis.</a:t>
            </a: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descr="The TV Access Project logo in white, logo is a graphic of a doorway">
            <a:extLst>
              <a:ext uri="{FF2B5EF4-FFF2-40B4-BE49-F238E27FC236}">
                <a16:creationId xmlns:a16="http://schemas.microsoft.com/office/drawing/2014/main" id="{1CB34C86-D709-1E27-AFC0-6D459AF809F3}"/>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864788" y="4481196"/>
            <a:ext cx="2062517" cy="2032501"/>
          </a:xfrm>
          <a:prstGeom prst="rect">
            <a:avLst/>
          </a:prstGeom>
        </p:spPr>
      </p:pic>
      <p:sp>
        <p:nvSpPr>
          <p:cNvPr id="3" name="Rectangle 2">
            <a:extLst>
              <a:ext uri="{FF2B5EF4-FFF2-40B4-BE49-F238E27FC236}">
                <a16:creationId xmlns:a16="http://schemas.microsoft.com/office/drawing/2014/main" id="{7A1EBAEF-1243-93CC-8042-E65625CEDDE9}"/>
              </a:ext>
            </a:extLst>
          </p:cNvPr>
          <p:cNvSpPr/>
          <p:nvPr/>
        </p:nvSpPr>
        <p:spPr>
          <a:xfrm>
            <a:off x="3623733" y="3291413"/>
            <a:ext cx="4571999" cy="1489712"/>
          </a:xfrm>
          <a:prstGeom prst="rect">
            <a:avLst/>
          </a:prstGeom>
          <a:noFill/>
          <a:ln w="57150">
            <a:solidFill>
              <a:srgbClr val="52279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descr="In your role, what can you put in place to anticipate working with disabled talent?&#13;&#10;">
            <a:extLst>
              <a:ext uri="{FF2B5EF4-FFF2-40B4-BE49-F238E27FC236}">
                <a16:creationId xmlns:a16="http://schemas.microsoft.com/office/drawing/2014/main" id="{7E8270DC-59C2-F37C-3BB4-24A302594F80}"/>
              </a:ext>
            </a:extLst>
          </p:cNvPr>
          <p:cNvSpPr txBox="1"/>
          <p:nvPr/>
        </p:nvSpPr>
        <p:spPr>
          <a:xfrm>
            <a:off x="3909390" y="3666937"/>
            <a:ext cx="3996266" cy="646331"/>
          </a:xfrm>
          <a:prstGeom prst="rect">
            <a:avLst/>
          </a:prstGeom>
          <a:noFill/>
        </p:spPr>
        <p:txBody>
          <a:bodyPr wrap="square" rtlCol="0">
            <a:spAutoFit/>
          </a:bodyPr>
          <a:lstStyle/>
          <a:p>
            <a:pPr algn="ctr"/>
            <a:r>
              <a:rPr lang="en-US" dirty="0"/>
              <a:t>In your role, what can you put in place to </a:t>
            </a:r>
            <a:r>
              <a:rPr lang="en-US" b="1" dirty="0"/>
              <a:t>anticipate</a:t>
            </a:r>
            <a:r>
              <a:rPr lang="en-US" dirty="0"/>
              <a:t> working with</a:t>
            </a:r>
            <a:r>
              <a:rPr lang="en-US" b="1" dirty="0"/>
              <a:t> </a:t>
            </a:r>
            <a:r>
              <a:rPr lang="en-US" dirty="0"/>
              <a:t>disabled talent?</a:t>
            </a:r>
          </a:p>
        </p:txBody>
      </p:sp>
    </p:spTree>
    <p:extLst>
      <p:ext uri="{BB962C8B-B14F-4D97-AF65-F5344CB8AC3E}">
        <p14:creationId xmlns:p14="http://schemas.microsoft.com/office/powerpoint/2010/main" val="1060785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FF95E0-C283-A1E7-858C-CC5AF14C7C0D}"/>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37D63E8A-D7B7-5FD0-50DB-858626042C03}"/>
              </a:ext>
            </a:extLst>
          </p:cNvPr>
          <p:cNvSpPr/>
          <p:nvPr/>
        </p:nvSpPr>
        <p:spPr>
          <a:xfrm>
            <a:off x="-1" y="371475"/>
            <a:ext cx="3909391" cy="819150"/>
          </a:xfrm>
          <a:prstGeom prst="rect">
            <a:avLst/>
          </a:prstGeom>
          <a:solidFill>
            <a:srgbClr val="52279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000" dirty="0">
                <a:latin typeface="Arial Black" panose="020B0A04020102020204" pitchFamily="34" charset="0"/>
              </a:rPr>
              <a:t>THE 5As</a:t>
            </a:r>
          </a:p>
        </p:txBody>
      </p:sp>
      <p:sp>
        <p:nvSpPr>
          <p:cNvPr id="3" name="Rectangle: Rounded Corners 2" descr="ASK &#13;&#10;We avoid assuming anything, of anybody, so we have sensitive conversations about access as standard with everyone&#13;&#10;">
            <a:extLst>
              <a:ext uri="{FF2B5EF4-FFF2-40B4-BE49-F238E27FC236}">
                <a16:creationId xmlns:a16="http://schemas.microsoft.com/office/drawing/2014/main" id="{A89DE580-E733-9057-A1AA-C7C7561366AD}"/>
              </a:ext>
            </a:extLst>
          </p:cNvPr>
          <p:cNvSpPr/>
          <p:nvPr/>
        </p:nvSpPr>
        <p:spPr>
          <a:xfrm>
            <a:off x="778933" y="1398992"/>
            <a:ext cx="10634134" cy="1061986"/>
          </a:xfrm>
          <a:prstGeom prst="roundRect">
            <a:avLst/>
          </a:prstGeom>
          <a:solidFill>
            <a:srgbClr val="5227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Black" panose="020B0A04020102020204" pitchFamily="34" charset="0"/>
              </a:rPr>
              <a:t>ASK</a:t>
            </a:r>
            <a:r>
              <a:rPr kumimoji="0" lang="en-GB" sz="2800" b="1" i="0" u="none" strike="noStrike" kern="1200" cap="none" spc="0" normalizeH="0" baseline="0" noProof="0" dirty="0">
                <a:ln>
                  <a:noFill/>
                </a:ln>
                <a:solidFill>
                  <a:prstClr val="white"/>
                </a:solidFill>
                <a:effectLst/>
                <a:uLnTx/>
                <a:uFillTx/>
                <a:latin typeface="Calibri" panose="020F0502020204030204"/>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We avoid assuming anything, of anybody, so we have sensitive conversations about access as standard with everyone</a:t>
            </a: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descr="The TV Access Project logo in white, logo is a graphic of a doorway">
            <a:extLst>
              <a:ext uri="{FF2B5EF4-FFF2-40B4-BE49-F238E27FC236}">
                <a16:creationId xmlns:a16="http://schemas.microsoft.com/office/drawing/2014/main" id="{63B9F913-5117-6393-68C6-89CBACB3FD8F}"/>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864788" y="4481196"/>
            <a:ext cx="2062517" cy="2032501"/>
          </a:xfrm>
          <a:prstGeom prst="rect">
            <a:avLst/>
          </a:prstGeom>
        </p:spPr>
      </p:pic>
      <p:sp>
        <p:nvSpPr>
          <p:cNvPr id="4" name="Rectangle 3">
            <a:extLst>
              <a:ext uri="{FF2B5EF4-FFF2-40B4-BE49-F238E27FC236}">
                <a16:creationId xmlns:a16="http://schemas.microsoft.com/office/drawing/2014/main" id="{D112489F-3A19-AA7C-9032-CBFE6F0620EE}"/>
              </a:ext>
            </a:extLst>
          </p:cNvPr>
          <p:cNvSpPr/>
          <p:nvPr/>
        </p:nvSpPr>
        <p:spPr>
          <a:xfrm>
            <a:off x="3623733" y="3291413"/>
            <a:ext cx="4571999" cy="1489712"/>
          </a:xfrm>
          <a:prstGeom prst="rect">
            <a:avLst/>
          </a:prstGeom>
          <a:noFill/>
          <a:ln w="57150">
            <a:solidFill>
              <a:srgbClr val="52279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descr="In your role, when would you Ask  disabled talent how you can support their access requirements?&#13;&#10;">
            <a:extLst>
              <a:ext uri="{FF2B5EF4-FFF2-40B4-BE49-F238E27FC236}">
                <a16:creationId xmlns:a16="http://schemas.microsoft.com/office/drawing/2014/main" id="{C89583DD-47E5-86F2-0CC4-13DE945B57B0}"/>
              </a:ext>
            </a:extLst>
          </p:cNvPr>
          <p:cNvSpPr txBox="1"/>
          <p:nvPr/>
        </p:nvSpPr>
        <p:spPr>
          <a:xfrm>
            <a:off x="3909390" y="3666937"/>
            <a:ext cx="3996266" cy="923330"/>
          </a:xfrm>
          <a:prstGeom prst="rect">
            <a:avLst/>
          </a:prstGeom>
          <a:noFill/>
        </p:spPr>
        <p:txBody>
          <a:bodyPr wrap="square" rtlCol="0">
            <a:spAutoFit/>
          </a:bodyPr>
          <a:lstStyle/>
          <a:p>
            <a:pPr algn="ctr"/>
            <a:r>
              <a:rPr lang="en-US" dirty="0"/>
              <a:t>In your role, when would you </a:t>
            </a:r>
            <a:r>
              <a:rPr lang="en-US" b="1" dirty="0"/>
              <a:t>Ask </a:t>
            </a:r>
            <a:r>
              <a:rPr lang="en-US" dirty="0"/>
              <a:t> disabled talent how you can support their access requirements?</a:t>
            </a:r>
          </a:p>
        </p:txBody>
      </p:sp>
    </p:spTree>
    <p:extLst>
      <p:ext uri="{BB962C8B-B14F-4D97-AF65-F5344CB8AC3E}">
        <p14:creationId xmlns:p14="http://schemas.microsoft.com/office/powerpoint/2010/main" val="3552890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44AF43-5DB0-A8DC-3580-DF451C2C2D9B}"/>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92A30B43-4002-245E-27E1-C52B5A01B88A}"/>
              </a:ext>
            </a:extLst>
          </p:cNvPr>
          <p:cNvSpPr/>
          <p:nvPr/>
        </p:nvSpPr>
        <p:spPr>
          <a:xfrm>
            <a:off x="-1" y="371475"/>
            <a:ext cx="3909391" cy="819150"/>
          </a:xfrm>
          <a:prstGeom prst="rect">
            <a:avLst/>
          </a:prstGeom>
          <a:solidFill>
            <a:srgbClr val="52279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000" dirty="0">
                <a:latin typeface="Arial Black" panose="020B0A04020102020204" pitchFamily="34" charset="0"/>
              </a:rPr>
              <a:t>THE 5As</a:t>
            </a:r>
          </a:p>
        </p:txBody>
      </p:sp>
      <p:pic>
        <p:nvPicPr>
          <p:cNvPr id="7" name="Picture 6" descr="The TV Access Project logo in white, logo is a graphic of a doorway">
            <a:extLst>
              <a:ext uri="{FF2B5EF4-FFF2-40B4-BE49-F238E27FC236}">
                <a16:creationId xmlns:a16="http://schemas.microsoft.com/office/drawing/2014/main" id="{DBBDFE8F-DFC2-FC32-D1AA-69F6709D6A99}"/>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864788" y="4481196"/>
            <a:ext cx="2062517" cy="2032501"/>
          </a:xfrm>
          <a:prstGeom prst="rect">
            <a:avLst/>
          </a:prstGeom>
        </p:spPr>
      </p:pic>
      <p:sp>
        <p:nvSpPr>
          <p:cNvPr id="8" name="Rectangle: Rounded Corners 7" descr="ASSESS &#13;&#10;We value self-reflection, so are clear and transparent about how accessible we are&#13;&#10;">
            <a:extLst>
              <a:ext uri="{FF2B5EF4-FFF2-40B4-BE49-F238E27FC236}">
                <a16:creationId xmlns:a16="http://schemas.microsoft.com/office/drawing/2014/main" id="{5AC3D3C0-2D0E-54EA-A5EE-38651FB41926}"/>
              </a:ext>
            </a:extLst>
          </p:cNvPr>
          <p:cNvSpPr/>
          <p:nvPr/>
        </p:nvSpPr>
        <p:spPr>
          <a:xfrm>
            <a:off x="915970" y="1385214"/>
            <a:ext cx="10360059" cy="906430"/>
          </a:xfrm>
          <a:prstGeom prst="roundRect">
            <a:avLst/>
          </a:prstGeom>
          <a:solidFill>
            <a:srgbClr val="5227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Black" panose="020B0A04020102020204" pitchFamily="34" charset="0"/>
              </a:rPr>
              <a:t>ASSESS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We value self-reflection, so are clear and transparent about how accessible we are</a:t>
            </a: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 name="Rectangle 2">
            <a:extLst>
              <a:ext uri="{FF2B5EF4-FFF2-40B4-BE49-F238E27FC236}">
                <a16:creationId xmlns:a16="http://schemas.microsoft.com/office/drawing/2014/main" id="{929FDBE0-EEA3-ED08-6BC0-D9133130EE8F}"/>
              </a:ext>
            </a:extLst>
          </p:cNvPr>
          <p:cNvSpPr/>
          <p:nvPr/>
        </p:nvSpPr>
        <p:spPr>
          <a:xfrm>
            <a:off x="3623733" y="3291413"/>
            <a:ext cx="4571999" cy="1489712"/>
          </a:xfrm>
          <a:prstGeom prst="rect">
            <a:avLst/>
          </a:prstGeom>
          <a:noFill/>
          <a:ln w="57150">
            <a:solidFill>
              <a:srgbClr val="52279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descr="In what ways can you Assess your working environment for accessibility? &#13;&#10;">
            <a:extLst>
              <a:ext uri="{FF2B5EF4-FFF2-40B4-BE49-F238E27FC236}">
                <a16:creationId xmlns:a16="http://schemas.microsoft.com/office/drawing/2014/main" id="{CFAA1DB2-3276-2B24-5639-645BE46E8D21}"/>
              </a:ext>
            </a:extLst>
          </p:cNvPr>
          <p:cNvSpPr txBox="1"/>
          <p:nvPr/>
        </p:nvSpPr>
        <p:spPr>
          <a:xfrm>
            <a:off x="3909390" y="3666937"/>
            <a:ext cx="3996266" cy="646331"/>
          </a:xfrm>
          <a:prstGeom prst="rect">
            <a:avLst/>
          </a:prstGeom>
          <a:noFill/>
        </p:spPr>
        <p:txBody>
          <a:bodyPr wrap="square" rtlCol="0">
            <a:spAutoFit/>
          </a:bodyPr>
          <a:lstStyle/>
          <a:p>
            <a:pPr algn="ctr"/>
            <a:r>
              <a:rPr lang="en-US" dirty="0"/>
              <a:t>In what ways can you </a:t>
            </a:r>
            <a:r>
              <a:rPr lang="en-US" b="1" dirty="0"/>
              <a:t>Assess </a:t>
            </a:r>
            <a:r>
              <a:rPr lang="en-US" dirty="0"/>
              <a:t>your working environment for accessibility?</a:t>
            </a:r>
            <a:r>
              <a:rPr lang="en-US" b="1" dirty="0"/>
              <a:t> </a:t>
            </a:r>
            <a:endParaRPr lang="en-US" dirty="0"/>
          </a:p>
        </p:txBody>
      </p:sp>
    </p:spTree>
    <p:extLst>
      <p:ext uri="{BB962C8B-B14F-4D97-AF65-F5344CB8AC3E}">
        <p14:creationId xmlns:p14="http://schemas.microsoft.com/office/powerpoint/2010/main" val="3684452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7B5C58-5EAD-4D77-5789-783FB91E8257}"/>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6119B49A-BE2B-91F5-DD7F-B4C01FB74B95}"/>
              </a:ext>
            </a:extLst>
          </p:cNvPr>
          <p:cNvSpPr/>
          <p:nvPr/>
        </p:nvSpPr>
        <p:spPr>
          <a:xfrm>
            <a:off x="-1" y="371475"/>
            <a:ext cx="3909391" cy="819150"/>
          </a:xfrm>
          <a:prstGeom prst="rect">
            <a:avLst/>
          </a:prstGeom>
          <a:solidFill>
            <a:srgbClr val="52279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000" dirty="0">
                <a:latin typeface="Arial Black" panose="020B0A04020102020204" pitchFamily="34" charset="0"/>
              </a:rPr>
              <a:t>THE 5As</a:t>
            </a:r>
          </a:p>
        </p:txBody>
      </p:sp>
      <p:sp>
        <p:nvSpPr>
          <p:cNvPr id="5" name="Rectangle: Rounded Corners 4" descr="ADJUST &#13;&#10;We deliver what is needed, consistently and ahead of time, to ensure the full inclusion of disabled talent.&#13;&#10;">
            <a:extLst>
              <a:ext uri="{FF2B5EF4-FFF2-40B4-BE49-F238E27FC236}">
                <a16:creationId xmlns:a16="http://schemas.microsoft.com/office/drawing/2014/main" id="{071350D5-4992-06EC-7D4D-EE8A65CF3724}"/>
              </a:ext>
            </a:extLst>
          </p:cNvPr>
          <p:cNvSpPr/>
          <p:nvPr/>
        </p:nvSpPr>
        <p:spPr>
          <a:xfrm>
            <a:off x="541867" y="1445820"/>
            <a:ext cx="11209865" cy="1015158"/>
          </a:xfrm>
          <a:prstGeom prst="roundRect">
            <a:avLst/>
          </a:prstGeom>
          <a:solidFill>
            <a:srgbClr val="5227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Black" panose="020B0A04020102020204" pitchFamily="34" charset="0"/>
              </a:rPr>
              <a:t>ADJUST</a:t>
            </a:r>
            <a:r>
              <a:rPr kumimoji="0" lang="en-GB" sz="2800" b="1" i="0" u="none" strike="noStrike" kern="1200" cap="none" spc="0" normalizeH="0" baseline="0" noProof="0" dirty="0">
                <a:ln>
                  <a:noFill/>
                </a:ln>
                <a:solidFill>
                  <a:prstClr val="white"/>
                </a:solidFill>
                <a:effectLst/>
                <a:uLnTx/>
                <a:uFillTx/>
                <a:latin typeface="Calibri" panose="020F0502020204030204"/>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We deliver what is needed, consistently and ahead of time, to ensure the full inclusion of disabled talent.</a:t>
            </a: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descr="The TV Access Project logo in white, logo is a graphic of a doorway">
            <a:extLst>
              <a:ext uri="{FF2B5EF4-FFF2-40B4-BE49-F238E27FC236}">
                <a16:creationId xmlns:a16="http://schemas.microsoft.com/office/drawing/2014/main" id="{89F172DF-52AE-C7F8-B40D-5ABAAA255A4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864788" y="4481196"/>
            <a:ext cx="2062517" cy="2032501"/>
          </a:xfrm>
          <a:prstGeom prst="rect">
            <a:avLst/>
          </a:prstGeom>
        </p:spPr>
      </p:pic>
      <p:sp>
        <p:nvSpPr>
          <p:cNvPr id="3" name="Rectangle 2">
            <a:extLst>
              <a:ext uri="{FF2B5EF4-FFF2-40B4-BE49-F238E27FC236}">
                <a16:creationId xmlns:a16="http://schemas.microsoft.com/office/drawing/2014/main" id="{B6A7EED2-9427-7C4D-093A-208C18B7D936}"/>
              </a:ext>
            </a:extLst>
          </p:cNvPr>
          <p:cNvSpPr/>
          <p:nvPr/>
        </p:nvSpPr>
        <p:spPr>
          <a:xfrm>
            <a:off x="3623733" y="3291413"/>
            <a:ext cx="4571999" cy="1489712"/>
          </a:xfrm>
          <a:prstGeom prst="rect">
            <a:avLst/>
          </a:prstGeom>
          <a:noFill/>
          <a:ln w="57150">
            <a:solidFill>
              <a:srgbClr val="52279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descr="In your role, how can you Adjust the way you work to be inclusive of disabled talent?&#13;&#10;">
            <a:extLst>
              <a:ext uri="{FF2B5EF4-FFF2-40B4-BE49-F238E27FC236}">
                <a16:creationId xmlns:a16="http://schemas.microsoft.com/office/drawing/2014/main" id="{D592C72B-4A37-1DD0-1D82-EADC36162DA8}"/>
              </a:ext>
            </a:extLst>
          </p:cNvPr>
          <p:cNvSpPr txBox="1"/>
          <p:nvPr/>
        </p:nvSpPr>
        <p:spPr>
          <a:xfrm>
            <a:off x="3909390" y="3666937"/>
            <a:ext cx="3996266" cy="923330"/>
          </a:xfrm>
          <a:prstGeom prst="rect">
            <a:avLst/>
          </a:prstGeom>
          <a:noFill/>
        </p:spPr>
        <p:txBody>
          <a:bodyPr wrap="square" rtlCol="0">
            <a:spAutoFit/>
          </a:bodyPr>
          <a:lstStyle/>
          <a:p>
            <a:pPr algn="ctr"/>
            <a:r>
              <a:rPr lang="en-US" dirty="0"/>
              <a:t>In your role, how can you </a:t>
            </a:r>
            <a:r>
              <a:rPr lang="en-US" b="1" dirty="0"/>
              <a:t>Adjust </a:t>
            </a:r>
            <a:r>
              <a:rPr lang="en-US" dirty="0"/>
              <a:t>the way you work to be inclusive of disabled talent?</a:t>
            </a:r>
          </a:p>
        </p:txBody>
      </p:sp>
    </p:spTree>
    <p:extLst>
      <p:ext uri="{BB962C8B-B14F-4D97-AF65-F5344CB8AC3E}">
        <p14:creationId xmlns:p14="http://schemas.microsoft.com/office/powerpoint/2010/main" val="3840250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F2AE2F-09D5-95CC-439F-FA72EE575CD1}"/>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A6D691AF-228D-B1D3-178F-2F5B0831598C}"/>
              </a:ext>
            </a:extLst>
          </p:cNvPr>
          <p:cNvSpPr/>
          <p:nvPr/>
        </p:nvSpPr>
        <p:spPr>
          <a:xfrm>
            <a:off x="-1" y="371475"/>
            <a:ext cx="3909391" cy="819150"/>
          </a:xfrm>
          <a:prstGeom prst="rect">
            <a:avLst/>
          </a:prstGeom>
          <a:solidFill>
            <a:srgbClr val="52279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000" dirty="0">
                <a:latin typeface="Arial Black" panose="020B0A04020102020204" pitchFamily="34" charset="0"/>
              </a:rPr>
              <a:t>THE 5As</a:t>
            </a:r>
          </a:p>
        </p:txBody>
      </p:sp>
      <p:sp>
        <p:nvSpPr>
          <p:cNvPr id="6" name="Rectangle: Rounded Corners 5" descr="ADVOCATE &#13;&#10;We set high standards for everyone, celebrating disabled talent and actively championing them&#13;&#10;">
            <a:extLst>
              <a:ext uri="{FF2B5EF4-FFF2-40B4-BE49-F238E27FC236}">
                <a16:creationId xmlns:a16="http://schemas.microsoft.com/office/drawing/2014/main" id="{28186E24-3C9C-8E06-78B6-099350B605A3}"/>
              </a:ext>
            </a:extLst>
          </p:cNvPr>
          <p:cNvSpPr/>
          <p:nvPr/>
        </p:nvSpPr>
        <p:spPr>
          <a:xfrm>
            <a:off x="508000" y="1501772"/>
            <a:ext cx="11322756" cy="959206"/>
          </a:xfrm>
          <a:prstGeom prst="roundRect">
            <a:avLst/>
          </a:prstGeom>
          <a:solidFill>
            <a:srgbClr val="5227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Black" panose="020B0A04020102020204" pitchFamily="34" charset="0"/>
              </a:rPr>
              <a:t>ADVOCATE</a:t>
            </a:r>
            <a:r>
              <a:rPr kumimoji="0" lang="en-GB" sz="2800" b="1" i="0" u="none" strike="noStrike" kern="1200" cap="none" spc="0" normalizeH="0" baseline="0" noProof="0" dirty="0">
                <a:ln>
                  <a:noFill/>
                </a:ln>
                <a:solidFill>
                  <a:prstClr val="white"/>
                </a:solidFill>
                <a:effectLst/>
                <a:uLnTx/>
                <a:uFillTx/>
                <a:latin typeface="Calibri" panose="020F0502020204030204"/>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We set high standards for everyone, celebrating disabled talent and actively championing them</a:t>
            </a: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descr="The TV Access Project logo in white, logo is a graphic of a doorway">
            <a:extLst>
              <a:ext uri="{FF2B5EF4-FFF2-40B4-BE49-F238E27FC236}">
                <a16:creationId xmlns:a16="http://schemas.microsoft.com/office/drawing/2014/main" id="{7C17D364-E5B4-50AC-6741-275019EA054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864788" y="4481196"/>
            <a:ext cx="2062517" cy="2032501"/>
          </a:xfrm>
          <a:prstGeom prst="rect">
            <a:avLst/>
          </a:prstGeom>
        </p:spPr>
      </p:pic>
      <p:sp>
        <p:nvSpPr>
          <p:cNvPr id="8" name="Rectangle 7">
            <a:extLst>
              <a:ext uri="{FF2B5EF4-FFF2-40B4-BE49-F238E27FC236}">
                <a16:creationId xmlns:a16="http://schemas.microsoft.com/office/drawing/2014/main" id="{28D019B2-219D-22CB-E638-F2CAAE007C3D}"/>
              </a:ext>
            </a:extLst>
          </p:cNvPr>
          <p:cNvSpPr/>
          <p:nvPr/>
        </p:nvSpPr>
        <p:spPr>
          <a:xfrm>
            <a:off x="3623733" y="3291413"/>
            <a:ext cx="4571999" cy="1489712"/>
          </a:xfrm>
          <a:prstGeom prst="rect">
            <a:avLst/>
          </a:prstGeom>
          <a:noFill/>
          <a:ln w="57150">
            <a:solidFill>
              <a:srgbClr val="52279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descr="In your role, how can you Advocate for disabled talent?&#13;&#10;">
            <a:extLst>
              <a:ext uri="{FF2B5EF4-FFF2-40B4-BE49-F238E27FC236}">
                <a16:creationId xmlns:a16="http://schemas.microsoft.com/office/drawing/2014/main" id="{5843C169-926E-A6EF-1362-3C4942596561}"/>
              </a:ext>
            </a:extLst>
          </p:cNvPr>
          <p:cNvSpPr txBox="1"/>
          <p:nvPr/>
        </p:nvSpPr>
        <p:spPr>
          <a:xfrm>
            <a:off x="3909390" y="3666937"/>
            <a:ext cx="3996266" cy="646331"/>
          </a:xfrm>
          <a:prstGeom prst="rect">
            <a:avLst/>
          </a:prstGeom>
          <a:noFill/>
        </p:spPr>
        <p:txBody>
          <a:bodyPr wrap="square" rtlCol="0">
            <a:spAutoFit/>
          </a:bodyPr>
          <a:lstStyle/>
          <a:p>
            <a:pPr algn="ctr"/>
            <a:r>
              <a:rPr lang="en-US" dirty="0"/>
              <a:t>In your role, how can you </a:t>
            </a:r>
            <a:r>
              <a:rPr lang="en-US" b="1" dirty="0"/>
              <a:t>Advocate </a:t>
            </a:r>
            <a:r>
              <a:rPr lang="en-US" dirty="0"/>
              <a:t>for disabled talent?</a:t>
            </a:r>
          </a:p>
        </p:txBody>
      </p:sp>
    </p:spTree>
    <p:extLst>
      <p:ext uri="{BB962C8B-B14F-4D97-AF65-F5344CB8AC3E}">
        <p14:creationId xmlns:p14="http://schemas.microsoft.com/office/powerpoint/2010/main" val="1654435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24812</TotalTime>
  <Words>720</Words>
  <Application>Microsoft Macintosh PowerPoint</Application>
  <PresentationFormat>Widescreen</PresentationFormat>
  <Paragraphs>74</Paragraphs>
  <Slides>9</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Arial Black</vt:lpstr>
      <vt:lpstr>Bahnschrift SemiBold</vt:lpstr>
      <vt:lpstr>Calibri</vt:lpstr>
      <vt:lpstr>Calibri Light</vt:lpstr>
      <vt:lpstr>Helvetica Neue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Ally Castle</dc:creator>
  <cp:lastModifiedBy>Heloise Beaton</cp:lastModifiedBy>
  <cp:revision>24</cp:revision>
  <dcterms:created xsi:type="dcterms:W3CDTF">2023-11-19T20:21:02Z</dcterms:created>
  <dcterms:modified xsi:type="dcterms:W3CDTF">2024-03-12T15:51:02Z</dcterms:modified>
</cp:coreProperties>
</file>