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20" r:id="rId2"/>
    <p:sldId id="534" r:id="rId3"/>
    <p:sldId id="576" r:id="rId4"/>
    <p:sldId id="448" r:id="rId5"/>
    <p:sldId id="473" r:id="rId6"/>
    <p:sldId id="259" r:id="rId7"/>
    <p:sldId id="569" r:id="rId8"/>
    <p:sldId id="577" r:id="rId9"/>
    <p:sldId id="537" r:id="rId10"/>
    <p:sldId id="535" r:id="rId11"/>
    <p:sldId id="492" r:id="rId12"/>
    <p:sldId id="495" r:id="rId13"/>
    <p:sldId id="517" r:id="rId14"/>
    <p:sldId id="582" r:id="rId15"/>
    <p:sldId id="583" r:id="rId16"/>
    <p:sldId id="581" r:id="rId17"/>
    <p:sldId id="503" r:id="rId18"/>
    <p:sldId id="509" r:id="rId19"/>
    <p:sldId id="533" r:id="rId20"/>
    <p:sldId id="524" r:id="rId21"/>
    <p:sldId id="523" r:id="rId22"/>
    <p:sldId id="572" r:id="rId23"/>
    <p:sldId id="574" r:id="rId24"/>
    <p:sldId id="573" r:id="rId25"/>
    <p:sldId id="571" r:id="rId26"/>
    <p:sldId id="575" r:id="rId27"/>
    <p:sldId id="414" r:id="rId28"/>
    <p:sldId id="579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Kynaston" initials="E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9" autoAdjust="0"/>
    <p:restoredTop sz="95181" autoAdjust="0"/>
  </p:normalViewPr>
  <p:slideViewPr>
    <p:cSldViewPr>
      <p:cViewPr varScale="1">
        <p:scale>
          <a:sx n="67" d="100"/>
          <a:sy n="67" d="100"/>
        </p:scale>
        <p:origin x="11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6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19EEF-83A5-42B3-9857-D01DD62524A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ABC94D-ADC6-4F47-8BD2-525DC711B21B}">
      <dgm:prSet custT="1"/>
      <dgm:spPr/>
      <dgm:t>
        <a:bodyPr/>
        <a:lstStyle/>
        <a:p>
          <a:r>
            <a:rPr lang="en-GB" sz="1400" b="1" dirty="0"/>
            <a:t>31 Dec</a:t>
          </a:r>
        </a:p>
        <a:p>
          <a:r>
            <a:rPr lang="en-GB" sz="1400" b="1" dirty="0"/>
            <a:t> 2020</a:t>
          </a:r>
        </a:p>
      </dgm:t>
    </dgm:pt>
    <dgm:pt modelId="{7374E16E-7566-48F4-A09D-30AEE8C026F5}" type="parTrans" cxnId="{55F2AA3D-8ED9-4983-8DF0-6A037EF619A9}">
      <dgm:prSet/>
      <dgm:spPr/>
      <dgm:t>
        <a:bodyPr/>
        <a:lstStyle/>
        <a:p>
          <a:endParaRPr lang="en-GB"/>
        </a:p>
      </dgm:t>
    </dgm:pt>
    <dgm:pt modelId="{E6DBC3B9-EE54-4BFE-AFEA-E3A4A5F9AA50}" type="sibTrans" cxnId="{55F2AA3D-8ED9-4983-8DF0-6A037EF619A9}">
      <dgm:prSet/>
      <dgm:spPr/>
      <dgm:t>
        <a:bodyPr/>
        <a:lstStyle/>
        <a:p>
          <a:endParaRPr lang="en-GB"/>
        </a:p>
      </dgm:t>
    </dgm:pt>
    <dgm:pt modelId="{9F37CA8A-2DFB-49D1-8B95-C2694252ADC2}">
      <dgm:prSet custT="1"/>
      <dgm:spPr/>
      <dgm:t>
        <a:bodyPr/>
        <a:lstStyle/>
        <a:p>
          <a:r>
            <a:rPr lang="en-GB" sz="1400" b="1" dirty="0"/>
            <a:t>1 Jan</a:t>
          </a:r>
        </a:p>
        <a:p>
          <a:r>
            <a:rPr lang="en-GB" sz="1400" b="1" dirty="0"/>
            <a:t> 2021</a:t>
          </a:r>
          <a:endParaRPr lang="en-GB" sz="1100" b="1" dirty="0"/>
        </a:p>
      </dgm:t>
    </dgm:pt>
    <dgm:pt modelId="{B27D4531-0B0E-4B6E-B21E-1809513C6075}" type="parTrans" cxnId="{2D32B269-189F-4D11-A3BC-00131874D3C1}">
      <dgm:prSet/>
      <dgm:spPr/>
      <dgm:t>
        <a:bodyPr/>
        <a:lstStyle/>
        <a:p>
          <a:endParaRPr lang="en-GB"/>
        </a:p>
      </dgm:t>
    </dgm:pt>
    <dgm:pt modelId="{8D000B0C-A1BE-4147-A7AE-FF482CA38BBF}" type="sibTrans" cxnId="{2D32B269-189F-4D11-A3BC-00131874D3C1}">
      <dgm:prSet/>
      <dgm:spPr/>
      <dgm:t>
        <a:bodyPr/>
        <a:lstStyle/>
        <a:p>
          <a:endParaRPr lang="en-GB"/>
        </a:p>
      </dgm:t>
    </dgm:pt>
    <dgm:pt modelId="{E347FEEB-4101-4309-9BE9-C22E4F3080A3}">
      <dgm:prSet custT="1"/>
      <dgm:spPr/>
      <dgm:t>
        <a:bodyPr/>
        <a:lstStyle/>
        <a:p>
          <a:r>
            <a:rPr lang="en-GB" sz="1400" b="1" dirty="0"/>
            <a:t>30 Jun</a:t>
          </a:r>
        </a:p>
        <a:p>
          <a:r>
            <a:rPr lang="en-GB" sz="1400" b="1" dirty="0"/>
            <a:t> 2021</a:t>
          </a:r>
        </a:p>
      </dgm:t>
    </dgm:pt>
    <dgm:pt modelId="{CAE43C71-E52C-4E90-BDDB-2681AEE5474B}" type="parTrans" cxnId="{DA6C2DED-D146-4422-BB67-B544FE80121D}">
      <dgm:prSet/>
      <dgm:spPr/>
      <dgm:t>
        <a:bodyPr/>
        <a:lstStyle/>
        <a:p>
          <a:endParaRPr lang="en-GB"/>
        </a:p>
      </dgm:t>
    </dgm:pt>
    <dgm:pt modelId="{4E4157A9-D91B-45BE-AEC0-E0606AB8D669}" type="sibTrans" cxnId="{DA6C2DED-D146-4422-BB67-B544FE80121D}">
      <dgm:prSet/>
      <dgm:spPr/>
      <dgm:t>
        <a:bodyPr/>
        <a:lstStyle/>
        <a:p>
          <a:endParaRPr lang="en-GB"/>
        </a:p>
      </dgm:t>
    </dgm:pt>
    <dgm:pt modelId="{86D13809-B88E-47B2-BBFD-C8866C80C5EF}">
      <dgm:prSet custT="1"/>
      <dgm:spPr/>
      <dgm:t>
        <a:bodyPr/>
        <a:lstStyle/>
        <a:p>
          <a:r>
            <a:rPr lang="en-GB" sz="1400" b="1" dirty="0"/>
            <a:t>EUSS </a:t>
          </a:r>
        </a:p>
      </dgm:t>
    </dgm:pt>
    <dgm:pt modelId="{5FCA2DCD-76D1-4E96-BE8E-760E2164F646}" type="parTrans" cxnId="{1CB4447C-963A-4114-B23D-9F2FF6E28380}">
      <dgm:prSet/>
      <dgm:spPr/>
      <dgm:t>
        <a:bodyPr/>
        <a:lstStyle/>
        <a:p>
          <a:endParaRPr lang="en-GB"/>
        </a:p>
      </dgm:t>
    </dgm:pt>
    <dgm:pt modelId="{963868E1-67EC-4115-BD95-75FFA5001A9B}" type="sibTrans" cxnId="{1CB4447C-963A-4114-B23D-9F2FF6E28380}">
      <dgm:prSet/>
      <dgm:spPr/>
      <dgm:t>
        <a:bodyPr/>
        <a:lstStyle/>
        <a:p>
          <a:endParaRPr lang="en-GB"/>
        </a:p>
      </dgm:t>
    </dgm:pt>
    <dgm:pt modelId="{038C7294-9FC2-450C-8CD7-B3AA3A857BDA}" type="pres">
      <dgm:prSet presAssocID="{07019EEF-83A5-42B3-9857-D01DD62524AB}" presName="linearFlow" presStyleCnt="0">
        <dgm:presLayoutVars>
          <dgm:dir/>
          <dgm:animLvl val="lvl"/>
          <dgm:resizeHandles val="exact"/>
        </dgm:presLayoutVars>
      </dgm:prSet>
      <dgm:spPr/>
    </dgm:pt>
    <dgm:pt modelId="{0BF9E531-BAF9-4081-A7CF-6EF935DDEDF9}" type="pres">
      <dgm:prSet presAssocID="{86D13809-B88E-47B2-BBFD-C8866C80C5EF}" presName="composite" presStyleCnt="0"/>
      <dgm:spPr/>
    </dgm:pt>
    <dgm:pt modelId="{C4FBC398-703C-46CD-BDCB-4539F987A20B}" type="pres">
      <dgm:prSet presAssocID="{86D13809-B88E-47B2-BBFD-C8866C80C5E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569B182-BEDB-4D7F-AEBA-EC79A2A5BAFF}" type="pres">
      <dgm:prSet presAssocID="{86D13809-B88E-47B2-BBFD-C8866C80C5EF}" presName="descendantText" presStyleLbl="alignAcc1" presStyleIdx="0" presStyleCnt="4">
        <dgm:presLayoutVars>
          <dgm:bulletEnabled val="1"/>
        </dgm:presLayoutVars>
      </dgm:prSet>
      <dgm:spPr/>
    </dgm:pt>
    <dgm:pt modelId="{DB1FADB8-93AA-4E9E-8770-98EC9EA52476}" type="pres">
      <dgm:prSet presAssocID="{963868E1-67EC-4115-BD95-75FFA5001A9B}" presName="sp" presStyleCnt="0"/>
      <dgm:spPr/>
    </dgm:pt>
    <dgm:pt modelId="{98F5908F-8176-434E-85AF-484BD2061D53}" type="pres">
      <dgm:prSet presAssocID="{7AABC94D-ADC6-4F47-8BD2-525DC711B21B}" presName="composite" presStyleCnt="0"/>
      <dgm:spPr/>
    </dgm:pt>
    <dgm:pt modelId="{289BFD0B-BD5D-401E-94FF-A2F7767E861C}" type="pres">
      <dgm:prSet presAssocID="{7AABC94D-ADC6-4F47-8BD2-525DC711B21B}" presName="parentText" presStyleLbl="alignNode1" presStyleIdx="1" presStyleCnt="4" custLinFactNeighborX="-52" custLinFactNeighborY="-1186">
        <dgm:presLayoutVars>
          <dgm:chMax val="1"/>
          <dgm:bulletEnabled val="1"/>
        </dgm:presLayoutVars>
      </dgm:prSet>
      <dgm:spPr/>
    </dgm:pt>
    <dgm:pt modelId="{97B9DC63-F188-45A3-8559-E1F5C3FB8FFA}" type="pres">
      <dgm:prSet presAssocID="{7AABC94D-ADC6-4F47-8BD2-525DC711B21B}" presName="descendantText" presStyleLbl="alignAcc1" presStyleIdx="1" presStyleCnt="4">
        <dgm:presLayoutVars>
          <dgm:bulletEnabled val="1"/>
        </dgm:presLayoutVars>
      </dgm:prSet>
      <dgm:spPr/>
    </dgm:pt>
    <dgm:pt modelId="{CC4853E0-4580-4914-B576-B225C242176A}" type="pres">
      <dgm:prSet presAssocID="{E6DBC3B9-EE54-4BFE-AFEA-E3A4A5F9AA50}" presName="sp" presStyleCnt="0"/>
      <dgm:spPr/>
    </dgm:pt>
    <dgm:pt modelId="{023291ED-F80F-44CB-A0C6-7A5B68B8273A}" type="pres">
      <dgm:prSet presAssocID="{9F37CA8A-2DFB-49D1-8B95-C2694252ADC2}" presName="composite" presStyleCnt="0"/>
      <dgm:spPr/>
    </dgm:pt>
    <dgm:pt modelId="{675F7E93-FAD7-47B2-9174-5EE65FF39E09}" type="pres">
      <dgm:prSet presAssocID="{9F37CA8A-2DFB-49D1-8B95-C2694252ADC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941A05D-C1E1-4DD1-A6E9-C8D13C22B404}" type="pres">
      <dgm:prSet presAssocID="{9F37CA8A-2DFB-49D1-8B95-C2694252ADC2}" presName="descendantText" presStyleLbl="alignAcc1" presStyleIdx="2" presStyleCnt="4">
        <dgm:presLayoutVars>
          <dgm:bulletEnabled val="1"/>
        </dgm:presLayoutVars>
      </dgm:prSet>
      <dgm:spPr/>
    </dgm:pt>
    <dgm:pt modelId="{A91FF468-352A-4C6F-AE18-105278B8DCB6}" type="pres">
      <dgm:prSet presAssocID="{8D000B0C-A1BE-4147-A7AE-FF482CA38BBF}" presName="sp" presStyleCnt="0"/>
      <dgm:spPr/>
    </dgm:pt>
    <dgm:pt modelId="{7BAA20A4-CD62-484A-8B80-6FAE826C03B8}" type="pres">
      <dgm:prSet presAssocID="{E347FEEB-4101-4309-9BE9-C22E4F3080A3}" presName="composite" presStyleCnt="0"/>
      <dgm:spPr/>
    </dgm:pt>
    <dgm:pt modelId="{93F3E9D6-F851-42EC-9E13-020B661CBCB9}" type="pres">
      <dgm:prSet presAssocID="{E347FEEB-4101-4309-9BE9-C22E4F3080A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328BBF7-8627-45F2-9E4B-5A3E394ABA4C}" type="pres">
      <dgm:prSet presAssocID="{E347FEEB-4101-4309-9BE9-C22E4F3080A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5621714-6347-4EB9-8489-416F3C2B4C68}" type="presOf" srcId="{07019EEF-83A5-42B3-9857-D01DD62524AB}" destId="{038C7294-9FC2-450C-8CD7-B3AA3A857BDA}" srcOrd="0" destOrd="0" presId="urn:microsoft.com/office/officeart/2005/8/layout/chevron2"/>
    <dgm:cxn modelId="{77295615-2C77-49A6-BDE8-1B2D8D35BCE2}" type="presOf" srcId="{9F37CA8A-2DFB-49D1-8B95-C2694252ADC2}" destId="{675F7E93-FAD7-47B2-9174-5EE65FF39E09}" srcOrd="0" destOrd="0" presId="urn:microsoft.com/office/officeart/2005/8/layout/chevron2"/>
    <dgm:cxn modelId="{55F2AA3D-8ED9-4983-8DF0-6A037EF619A9}" srcId="{07019EEF-83A5-42B3-9857-D01DD62524AB}" destId="{7AABC94D-ADC6-4F47-8BD2-525DC711B21B}" srcOrd="1" destOrd="0" parTransId="{7374E16E-7566-48F4-A09D-30AEE8C026F5}" sibTransId="{E6DBC3B9-EE54-4BFE-AFEA-E3A4A5F9AA50}"/>
    <dgm:cxn modelId="{A88B7449-2764-4D1F-B017-7F117D9BC057}" type="presOf" srcId="{86D13809-B88E-47B2-BBFD-C8866C80C5EF}" destId="{C4FBC398-703C-46CD-BDCB-4539F987A20B}" srcOrd="0" destOrd="0" presId="urn:microsoft.com/office/officeart/2005/8/layout/chevron2"/>
    <dgm:cxn modelId="{2D32B269-189F-4D11-A3BC-00131874D3C1}" srcId="{07019EEF-83A5-42B3-9857-D01DD62524AB}" destId="{9F37CA8A-2DFB-49D1-8B95-C2694252ADC2}" srcOrd="2" destOrd="0" parTransId="{B27D4531-0B0E-4B6E-B21E-1809513C6075}" sibTransId="{8D000B0C-A1BE-4147-A7AE-FF482CA38BBF}"/>
    <dgm:cxn modelId="{54655372-D950-4B56-A0B3-231F43E0DEC6}" type="presOf" srcId="{7AABC94D-ADC6-4F47-8BD2-525DC711B21B}" destId="{289BFD0B-BD5D-401E-94FF-A2F7767E861C}" srcOrd="0" destOrd="0" presId="urn:microsoft.com/office/officeart/2005/8/layout/chevron2"/>
    <dgm:cxn modelId="{1CB4447C-963A-4114-B23D-9F2FF6E28380}" srcId="{07019EEF-83A5-42B3-9857-D01DD62524AB}" destId="{86D13809-B88E-47B2-BBFD-C8866C80C5EF}" srcOrd="0" destOrd="0" parTransId="{5FCA2DCD-76D1-4E96-BE8E-760E2164F646}" sibTransId="{963868E1-67EC-4115-BD95-75FFA5001A9B}"/>
    <dgm:cxn modelId="{DDB9E4A7-CF5D-446B-8808-38F4E8EB4398}" type="presOf" srcId="{E347FEEB-4101-4309-9BE9-C22E4F3080A3}" destId="{93F3E9D6-F851-42EC-9E13-020B661CBCB9}" srcOrd="0" destOrd="0" presId="urn:microsoft.com/office/officeart/2005/8/layout/chevron2"/>
    <dgm:cxn modelId="{DA6C2DED-D146-4422-BB67-B544FE80121D}" srcId="{07019EEF-83A5-42B3-9857-D01DD62524AB}" destId="{E347FEEB-4101-4309-9BE9-C22E4F3080A3}" srcOrd="3" destOrd="0" parTransId="{CAE43C71-E52C-4E90-BDDB-2681AEE5474B}" sibTransId="{4E4157A9-D91B-45BE-AEC0-E0606AB8D669}"/>
    <dgm:cxn modelId="{7651130A-5746-435F-9C0C-8D0C8E57E3C7}" type="presParOf" srcId="{038C7294-9FC2-450C-8CD7-B3AA3A857BDA}" destId="{0BF9E531-BAF9-4081-A7CF-6EF935DDEDF9}" srcOrd="0" destOrd="0" presId="urn:microsoft.com/office/officeart/2005/8/layout/chevron2"/>
    <dgm:cxn modelId="{C6F9F764-4E0D-4A34-98D0-0A829E4B90EB}" type="presParOf" srcId="{0BF9E531-BAF9-4081-A7CF-6EF935DDEDF9}" destId="{C4FBC398-703C-46CD-BDCB-4539F987A20B}" srcOrd="0" destOrd="0" presId="urn:microsoft.com/office/officeart/2005/8/layout/chevron2"/>
    <dgm:cxn modelId="{2E01E8AF-7A43-4907-9381-634911D7B9D4}" type="presParOf" srcId="{0BF9E531-BAF9-4081-A7CF-6EF935DDEDF9}" destId="{A569B182-BEDB-4D7F-AEBA-EC79A2A5BAFF}" srcOrd="1" destOrd="0" presId="urn:microsoft.com/office/officeart/2005/8/layout/chevron2"/>
    <dgm:cxn modelId="{5859B500-3B58-4C41-A016-FC299361D8E3}" type="presParOf" srcId="{038C7294-9FC2-450C-8CD7-B3AA3A857BDA}" destId="{DB1FADB8-93AA-4E9E-8770-98EC9EA52476}" srcOrd="1" destOrd="0" presId="urn:microsoft.com/office/officeart/2005/8/layout/chevron2"/>
    <dgm:cxn modelId="{27F0B9AE-4083-48E5-AC75-6EA760E4D940}" type="presParOf" srcId="{038C7294-9FC2-450C-8CD7-B3AA3A857BDA}" destId="{98F5908F-8176-434E-85AF-484BD2061D53}" srcOrd="2" destOrd="0" presId="urn:microsoft.com/office/officeart/2005/8/layout/chevron2"/>
    <dgm:cxn modelId="{C291DC8C-1CD6-4716-BFA3-A441886FEEE8}" type="presParOf" srcId="{98F5908F-8176-434E-85AF-484BD2061D53}" destId="{289BFD0B-BD5D-401E-94FF-A2F7767E861C}" srcOrd="0" destOrd="0" presId="urn:microsoft.com/office/officeart/2005/8/layout/chevron2"/>
    <dgm:cxn modelId="{8AC235DA-1EA7-4AD5-BEE3-8EBD1A1C7CAA}" type="presParOf" srcId="{98F5908F-8176-434E-85AF-484BD2061D53}" destId="{97B9DC63-F188-45A3-8559-E1F5C3FB8FFA}" srcOrd="1" destOrd="0" presId="urn:microsoft.com/office/officeart/2005/8/layout/chevron2"/>
    <dgm:cxn modelId="{7457F251-CE11-4BAF-A31B-87EDB9C46653}" type="presParOf" srcId="{038C7294-9FC2-450C-8CD7-B3AA3A857BDA}" destId="{CC4853E0-4580-4914-B576-B225C242176A}" srcOrd="3" destOrd="0" presId="urn:microsoft.com/office/officeart/2005/8/layout/chevron2"/>
    <dgm:cxn modelId="{A6231147-4DB4-4B3D-A5A3-BFFF2B4ADF25}" type="presParOf" srcId="{038C7294-9FC2-450C-8CD7-B3AA3A857BDA}" destId="{023291ED-F80F-44CB-A0C6-7A5B68B8273A}" srcOrd="4" destOrd="0" presId="urn:microsoft.com/office/officeart/2005/8/layout/chevron2"/>
    <dgm:cxn modelId="{B2699F57-4002-43A1-A01F-A90C64F691A9}" type="presParOf" srcId="{023291ED-F80F-44CB-A0C6-7A5B68B8273A}" destId="{675F7E93-FAD7-47B2-9174-5EE65FF39E09}" srcOrd="0" destOrd="0" presId="urn:microsoft.com/office/officeart/2005/8/layout/chevron2"/>
    <dgm:cxn modelId="{6A111E27-4B09-4DA5-86AB-853022DEAF91}" type="presParOf" srcId="{023291ED-F80F-44CB-A0C6-7A5B68B8273A}" destId="{A941A05D-C1E1-4DD1-A6E9-C8D13C22B404}" srcOrd="1" destOrd="0" presId="urn:microsoft.com/office/officeart/2005/8/layout/chevron2"/>
    <dgm:cxn modelId="{FA8C7CF5-3E2D-409C-B763-B1F3F02A362E}" type="presParOf" srcId="{038C7294-9FC2-450C-8CD7-B3AA3A857BDA}" destId="{A91FF468-352A-4C6F-AE18-105278B8DCB6}" srcOrd="5" destOrd="0" presId="urn:microsoft.com/office/officeart/2005/8/layout/chevron2"/>
    <dgm:cxn modelId="{21F00FCF-A667-49EF-A072-7797C720D065}" type="presParOf" srcId="{038C7294-9FC2-450C-8CD7-B3AA3A857BDA}" destId="{7BAA20A4-CD62-484A-8B80-6FAE826C03B8}" srcOrd="6" destOrd="0" presId="urn:microsoft.com/office/officeart/2005/8/layout/chevron2"/>
    <dgm:cxn modelId="{59E17BCC-3E35-42F6-8D6F-5AE1BEFDC442}" type="presParOf" srcId="{7BAA20A4-CD62-484A-8B80-6FAE826C03B8}" destId="{93F3E9D6-F851-42EC-9E13-020B661CBCB9}" srcOrd="0" destOrd="0" presId="urn:microsoft.com/office/officeart/2005/8/layout/chevron2"/>
    <dgm:cxn modelId="{1DBF12B8-A0B5-4D7C-89E0-39D6E2AB9212}" type="presParOf" srcId="{7BAA20A4-CD62-484A-8B80-6FAE826C03B8}" destId="{D328BBF7-8627-45F2-9E4B-5A3E394ABA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BC398-703C-46CD-BDCB-4539F987A20B}">
      <dsp:nvSpPr>
        <dsp:cNvPr id="0" name=""/>
        <dsp:cNvSpPr/>
      </dsp:nvSpPr>
      <dsp:spPr>
        <a:xfrm rot="5400000">
          <a:off x="-149650" y="152764"/>
          <a:ext cx="997667" cy="698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EUSS </a:t>
          </a:r>
        </a:p>
      </dsp:txBody>
      <dsp:txXfrm rot="-5400000">
        <a:off x="1" y="352298"/>
        <a:ext cx="698367" cy="299300"/>
      </dsp:txXfrm>
    </dsp:sp>
    <dsp:sp modelId="{A569B182-BEDB-4D7F-AEBA-EC79A2A5BAFF}">
      <dsp:nvSpPr>
        <dsp:cNvPr id="0" name=""/>
        <dsp:cNvSpPr/>
      </dsp:nvSpPr>
      <dsp:spPr>
        <a:xfrm rot="5400000">
          <a:off x="4084848" y="-3383367"/>
          <a:ext cx="648483" cy="742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BFD0B-BD5D-401E-94FF-A2F7767E861C}">
      <dsp:nvSpPr>
        <dsp:cNvPr id="0" name=""/>
        <dsp:cNvSpPr/>
      </dsp:nvSpPr>
      <dsp:spPr>
        <a:xfrm rot="5400000">
          <a:off x="-149650" y="987825"/>
          <a:ext cx="997667" cy="698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31 Dec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 2020</a:t>
          </a:r>
        </a:p>
      </dsp:txBody>
      <dsp:txXfrm rot="-5400000">
        <a:off x="1" y="1187359"/>
        <a:ext cx="698367" cy="299300"/>
      </dsp:txXfrm>
    </dsp:sp>
    <dsp:sp modelId="{97B9DC63-F188-45A3-8559-E1F5C3FB8FFA}">
      <dsp:nvSpPr>
        <dsp:cNvPr id="0" name=""/>
        <dsp:cNvSpPr/>
      </dsp:nvSpPr>
      <dsp:spPr>
        <a:xfrm rot="5400000">
          <a:off x="4084678" y="-2536303"/>
          <a:ext cx="648824" cy="742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F7E93-FAD7-47B2-9174-5EE65FF39E09}">
      <dsp:nvSpPr>
        <dsp:cNvPr id="0" name=""/>
        <dsp:cNvSpPr/>
      </dsp:nvSpPr>
      <dsp:spPr>
        <a:xfrm rot="5400000">
          <a:off x="-149650" y="1846550"/>
          <a:ext cx="997667" cy="698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 Jan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 2021</a:t>
          </a:r>
          <a:endParaRPr lang="en-GB" sz="1100" b="1" kern="1200" dirty="0"/>
        </a:p>
      </dsp:txBody>
      <dsp:txXfrm rot="-5400000">
        <a:off x="1" y="2046084"/>
        <a:ext cx="698367" cy="299300"/>
      </dsp:txXfrm>
    </dsp:sp>
    <dsp:sp modelId="{A941A05D-C1E1-4DD1-A6E9-C8D13C22B404}">
      <dsp:nvSpPr>
        <dsp:cNvPr id="0" name=""/>
        <dsp:cNvSpPr/>
      </dsp:nvSpPr>
      <dsp:spPr>
        <a:xfrm rot="5400000">
          <a:off x="4084848" y="-1689581"/>
          <a:ext cx="648483" cy="742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3E9D6-F851-42EC-9E13-020B661CBCB9}">
      <dsp:nvSpPr>
        <dsp:cNvPr id="0" name=""/>
        <dsp:cNvSpPr/>
      </dsp:nvSpPr>
      <dsp:spPr>
        <a:xfrm rot="5400000">
          <a:off x="-149650" y="2693443"/>
          <a:ext cx="997667" cy="698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30 Jun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 2021</a:t>
          </a:r>
        </a:p>
      </dsp:txBody>
      <dsp:txXfrm rot="-5400000">
        <a:off x="1" y="2892977"/>
        <a:ext cx="698367" cy="299300"/>
      </dsp:txXfrm>
    </dsp:sp>
    <dsp:sp modelId="{D328BBF7-8627-45F2-9E4B-5A3E394ABA4C}">
      <dsp:nvSpPr>
        <dsp:cNvPr id="0" name=""/>
        <dsp:cNvSpPr/>
      </dsp:nvSpPr>
      <dsp:spPr>
        <a:xfrm rot="5400000">
          <a:off x="4084848" y="-842688"/>
          <a:ext cx="648483" cy="742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4092B711-8A32-4A71-8452-999168CBEF08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EAF4CFA2-7C58-4503-80C2-3B25EF0D0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52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2F6BBC9-5ECE-40C9-B179-CAA465BE5785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D34E74F-4E9F-4EDD-A896-15422813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4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2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519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2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1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0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6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89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93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0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8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18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55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03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939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321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11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73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360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419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15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2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1BF2-2EA6-4533-B782-362DE7FA1E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29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1BF2-2EA6-4533-B782-362DE7FA1E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7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8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E74F-4E9F-4EDD-A896-1542281377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9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267-5F46-4137-B8EA-75B196619A57}" type="datetime1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8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EDB7-175F-490A-8E7E-7A86EC8158A4}" type="datetime1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7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EA3-32B1-4EEB-9981-5A602ED81772}" type="datetime1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8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22E9-8256-4C5E-B9A5-5AEFB47CB5F6}" type="datetime1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5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6D79-27AD-4260-BE3D-CDCD359E3ED4}" type="datetime1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1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383-3B1A-4C68-93FF-57D3ED2A2211}" type="datetime1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2D0-D013-4E4A-A1DC-0D69C87F206A}" type="datetime1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FDF4-9E77-47F6-A85B-029414212A7E}" type="datetime1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123A-CBDD-40C4-A980-088EF0CA1697}" type="datetime1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3D34-5E5A-47BB-84BC-5DF09F111F8F}" type="datetime1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0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B82-7768-434A-A6B8-8D138E277050}" type="datetime1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7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0466-1901-4448-A0E4-1CC57A880F82}" type="datetime1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78FD3-90D3-4A8D-96CA-F229ECF5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blackden@doyleclayton.co.uk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hyperlink" Target="mailto:ekynaston@doyleclayton.co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57200" y="1844824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/>
          </a:p>
          <a:p>
            <a:endParaRPr lang="en-GB" sz="4000" b="1" dirty="0"/>
          </a:p>
          <a:p>
            <a:r>
              <a:rPr lang="en-GB" sz="4000" b="1" dirty="0"/>
              <a:t>Hiring Non UK Animators in the UK’s post Brexit immigration system</a:t>
            </a:r>
          </a:p>
          <a:p>
            <a:endParaRPr lang="en-GB" sz="4000" b="1" dirty="0"/>
          </a:p>
          <a:p>
            <a:r>
              <a:rPr lang="en-GB" sz="4000" b="1" dirty="0"/>
              <a:t>25 March 2021</a:t>
            </a:r>
          </a:p>
          <a:p>
            <a:endParaRPr lang="en-GB" sz="4000" b="1" dirty="0"/>
          </a:p>
          <a:p>
            <a:r>
              <a:rPr lang="en-GB" sz="2400" b="1" dirty="0"/>
              <a:t>Anna Blackden, Associate Solicitor, Doyle Clayton Solicitors</a:t>
            </a:r>
          </a:p>
          <a:p>
            <a:r>
              <a:rPr lang="en-GB" sz="2400" b="1" dirty="0"/>
              <a:t>Liz Kynaston, Associate Solicitor, Doyle Clayton Solicitors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00808"/>
            <a:ext cx="8229600" cy="518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6466"/>
          <a:stretch/>
        </p:blipFill>
        <p:spPr>
          <a:xfrm>
            <a:off x="5569768" y="437917"/>
            <a:ext cx="3178696" cy="11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23" y="5675273"/>
            <a:ext cx="9138696" cy="118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1F29-702D-4EB0-86CC-EED66E365880}" type="slidenum">
              <a:rPr lang="en-GB" b="1" smtClean="0">
                <a:solidFill>
                  <a:schemeClr val="bg1"/>
                </a:solidFill>
              </a:rPr>
              <a:t>1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996A7-C651-439B-AA2C-F31FF1759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09" y="310720"/>
            <a:ext cx="3356087" cy="12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7A67-9EF1-4D70-A990-6A76882C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Sponsoring Animation Professionals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C8B4-6BAA-4272-83CE-CEABA9BB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Employer must be an approved sponsor:</a:t>
            </a:r>
          </a:p>
          <a:p>
            <a:r>
              <a:rPr lang="en-GB" sz="2400" b="1" dirty="0"/>
              <a:t>Skilled Worker Visa   - </a:t>
            </a:r>
            <a:r>
              <a:rPr lang="en-GB" sz="2400" i="1" dirty="0"/>
              <a:t>For any non-UK national with a job offer from a licensed sponsor who meets minimum skill and salary thresholds and speaks English to the required standard</a:t>
            </a:r>
          </a:p>
          <a:p>
            <a:r>
              <a:rPr lang="en-GB" sz="2400" b="1" dirty="0"/>
              <a:t>T5 Creative and Sporting Visa </a:t>
            </a:r>
            <a:r>
              <a:rPr lang="en-GB" sz="2400" dirty="0"/>
              <a:t>-  </a:t>
            </a:r>
            <a:r>
              <a:rPr lang="en-GB" sz="2400" i="1" dirty="0"/>
              <a:t>Allows individuals in creative industry/international sports people to work for licensed sponsors for up to 12 months (option to extend visa up to 24 months)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87450-296B-44BF-A461-4DF4889A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A66CD-81BF-4FB6-AB88-20DDA1AC7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3" y="5675273"/>
            <a:ext cx="913869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5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3044" y="345762"/>
            <a:ext cx="8229600" cy="86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3044" y="1610335"/>
            <a:ext cx="8367428" cy="4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17550" algn="l"/>
              </a:tabLst>
            </a:pPr>
            <a:endParaRPr lang="en-GB" sz="5000" b="1" dirty="0">
              <a:solidFill>
                <a:schemeClr val="tx1"/>
              </a:solidFill>
            </a:endParaRPr>
          </a:p>
          <a:p>
            <a:pPr>
              <a:tabLst>
                <a:tab pos="717550" algn="l"/>
              </a:tabLst>
            </a:pPr>
            <a:r>
              <a:rPr lang="en-GB" sz="5000" b="1" dirty="0">
                <a:solidFill>
                  <a:schemeClr val="tx1"/>
                </a:solidFill>
              </a:rPr>
              <a:t>Skilled Worker Visas (previously Tier 2 General)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6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6468" y="174121"/>
            <a:ext cx="8229600" cy="86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Skilled Worker Visa – Key Requirements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6645" y="1196752"/>
            <a:ext cx="8089246" cy="46398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b="1" dirty="0">
                <a:solidFill>
                  <a:schemeClr val="tx1"/>
                </a:solidFill>
              </a:rPr>
              <a:t>Applicant must achieve 70 points by showing: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100" b="1" dirty="0">
                <a:solidFill>
                  <a:schemeClr val="tx1"/>
                </a:solidFill>
              </a:rPr>
              <a:t>Job offer from a business with a sponsor licence</a:t>
            </a:r>
            <a:r>
              <a:rPr lang="en-GB" sz="2100" dirty="0">
                <a:solidFill>
                  <a:schemeClr val="tx1"/>
                </a:solidFill>
              </a:rPr>
              <a:t> – 20 points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100" b="1" dirty="0">
                <a:solidFill>
                  <a:schemeClr val="tx1"/>
                </a:solidFill>
              </a:rPr>
              <a:t>Minimum English language level </a:t>
            </a:r>
            <a:r>
              <a:rPr lang="en-GB" sz="2100" dirty="0">
                <a:solidFill>
                  <a:schemeClr val="tx1"/>
                </a:solidFill>
              </a:rPr>
              <a:t>– 10 points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100" b="1" dirty="0">
                <a:solidFill>
                  <a:schemeClr val="tx1"/>
                </a:solidFill>
              </a:rPr>
              <a:t>Job must be at minimum skill level </a:t>
            </a:r>
            <a:r>
              <a:rPr lang="en-GB" sz="2100" dirty="0">
                <a:solidFill>
                  <a:schemeClr val="tx1"/>
                </a:solidFill>
              </a:rPr>
              <a:t>– RQF 3 (A level/equivalent) or above – 20 points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100" b="1" dirty="0">
                <a:solidFill>
                  <a:schemeClr val="tx1"/>
                </a:solidFill>
              </a:rPr>
              <a:t>Job must score 20 “tradeable points”</a:t>
            </a:r>
            <a:r>
              <a:rPr lang="en-GB" sz="2100" dirty="0">
                <a:solidFill>
                  <a:schemeClr val="tx1"/>
                </a:solidFill>
              </a:rPr>
              <a:t>, for example: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Salary = (1) £25,600 or (2) the going rate for the Occupation Code, whichever is higher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Individual is aged </a:t>
            </a:r>
            <a:r>
              <a:rPr lang="en-GB" sz="2100" u="sng" dirty="0">
                <a:solidFill>
                  <a:schemeClr val="tx1"/>
                </a:solidFill>
              </a:rPr>
              <a:t>under 26 </a:t>
            </a:r>
            <a:r>
              <a:rPr lang="en-GB" sz="2100" dirty="0">
                <a:solidFill>
                  <a:schemeClr val="tx1"/>
                </a:solidFill>
              </a:rPr>
              <a:t>and salary = (1) £20,480 or (2) 70% of the going rate for the Occupation Code, whichever is higher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Role is on the </a:t>
            </a:r>
            <a:r>
              <a:rPr lang="en-GB" sz="2100" u="sng" dirty="0">
                <a:solidFill>
                  <a:schemeClr val="tx1"/>
                </a:solidFill>
              </a:rPr>
              <a:t>Shortage Occupation List </a:t>
            </a:r>
            <a:r>
              <a:rPr lang="en-GB" sz="2100" dirty="0">
                <a:solidFill>
                  <a:schemeClr val="tx1"/>
                </a:solidFill>
              </a:rPr>
              <a:t>and salary = (1) £20,480 or (2) 80% of the going rate for the Occupation Code, whichever is higher</a:t>
            </a:r>
          </a:p>
          <a:p>
            <a:pPr marL="0" lvl="2"/>
            <a:endParaRPr lang="en-GB" b="1" dirty="0">
              <a:solidFill>
                <a:schemeClr val="tx1"/>
              </a:solidFill>
            </a:endParaRPr>
          </a:p>
          <a:p>
            <a:pPr marL="0" lvl="2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35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6468" y="174121"/>
            <a:ext cx="8229600" cy="86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Shortage Occupation List (SOL)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6188" y="1043874"/>
            <a:ext cx="8089246" cy="463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tx1"/>
                </a:solidFill>
              </a:rPr>
              <a:t>The following roles in visual effects &amp; 2D/3D computer animation for film/television are on SOL:</a:t>
            </a: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914"/>
              </p:ext>
            </p:extLst>
          </p:nvPr>
        </p:nvGraphicFramePr>
        <p:xfrm>
          <a:off x="582310" y="1796199"/>
          <a:ext cx="7993124" cy="370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GB" sz="1800" dirty="0"/>
                        <a:t>Job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Occupation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10">
                <a:tc>
                  <a:txBody>
                    <a:bodyPr/>
                    <a:lstStyle/>
                    <a:p>
                      <a:r>
                        <a:rPr lang="en-GB" sz="1800" dirty="0"/>
                        <a:t>Animator (in visual effects and 2D/3D computer animation for film, tv or video games sectors)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3411 – Artist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189">
                <a:tc>
                  <a:txBody>
                    <a:bodyPr/>
                    <a:lstStyle/>
                    <a:p>
                      <a:r>
                        <a:rPr lang="en-GB" sz="1800" dirty="0"/>
                        <a:t>Compositing artist, matte painter,</a:t>
                      </a:r>
                      <a:r>
                        <a:rPr lang="en-GB" sz="1800" baseline="0" dirty="0"/>
                        <a:t> modeller, rigger, stereo artist, texture artist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3421 – Graphic designers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81">
                <a:tc>
                  <a:txBody>
                    <a:bodyPr/>
                    <a:lstStyle/>
                    <a:p>
                      <a:r>
                        <a:rPr lang="en-GB" sz="1800" dirty="0"/>
                        <a:t>2D/3D supervisor, </a:t>
                      </a:r>
                      <a:r>
                        <a:rPr lang="en-GB" sz="1800" baseline="0" dirty="0"/>
                        <a:t>producer, </a:t>
                      </a:r>
                      <a:r>
                        <a:rPr lang="en-GB" sz="1800" dirty="0"/>
                        <a:t>technical director,</a:t>
                      </a:r>
                      <a:r>
                        <a:rPr lang="en-GB" sz="1800" baseline="0" dirty="0"/>
                        <a:t> visual effects supervisor, computer graphics supervisor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3416 – Arts officers, producers and directors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63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CA99-FAB7-46B5-862A-A4C7523A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Skilled Worker Visa –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8848-78E7-4D47-9634-753E1A8E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To sponsor someone who is already </a:t>
            </a:r>
            <a:r>
              <a:rPr lang="en-GB" b="1" dirty="0"/>
              <a:t>in the UK</a:t>
            </a:r>
            <a:r>
              <a:rPr lang="en-GB" dirty="0"/>
              <a:t>:</a:t>
            </a:r>
          </a:p>
          <a:p>
            <a:pPr marL="514350" indent="-514350">
              <a:buAutoNum type="arabicPeriod"/>
            </a:pPr>
            <a:r>
              <a:rPr lang="en-GB" dirty="0"/>
              <a:t>Assess whether they/the role qualifies for sponsorship.</a:t>
            </a:r>
          </a:p>
          <a:p>
            <a:pPr marL="514350" indent="-514350">
              <a:buAutoNum type="arabicPeriod"/>
            </a:pPr>
            <a:r>
              <a:rPr lang="en-GB" dirty="0"/>
              <a:t>Assign an Undefined Certificate of Sponsorship to them.</a:t>
            </a:r>
          </a:p>
          <a:p>
            <a:pPr marL="514350" indent="-514350">
              <a:buAutoNum type="arabicPeriod"/>
            </a:pPr>
            <a:r>
              <a:rPr lang="en-GB" dirty="0"/>
              <a:t>Individual submits their online application form, uploads their supporting documents and attend an appointment.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r>
              <a:rPr lang="en-GB" dirty="0"/>
              <a:t>Standard processing time: </a:t>
            </a:r>
            <a:r>
              <a:rPr lang="en-GB" dirty="0">
                <a:solidFill>
                  <a:srgbClr val="FF0000"/>
                </a:solidFill>
              </a:rPr>
              <a:t>8 weeks</a:t>
            </a:r>
          </a:p>
          <a:p>
            <a:r>
              <a:rPr lang="en-GB" dirty="0"/>
              <a:t>Priority processing time: </a:t>
            </a:r>
            <a:r>
              <a:rPr lang="en-GB" dirty="0">
                <a:solidFill>
                  <a:srgbClr val="FF0000"/>
                </a:solidFill>
              </a:rPr>
              <a:t>5 working days</a:t>
            </a:r>
          </a:p>
          <a:p>
            <a:r>
              <a:rPr lang="en-GB" dirty="0"/>
              <a:t>Super Priority processing time: </a:t>
            </a:r>
            <a:r>
              <a:rPr lang="en-GB" dirty="0">
                <a:solidFill>
                  <a:srgbClr val="FF0000"/>
                </a:solidFill>
              </a:rPr>
              <a:t>next working day after appointment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2AA17-4AE9-4C05-AD24-3333959A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81FA0-74D4-4170-95E2-F84B2CC26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4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CA99-FAB7-46B5-862A-A4C7523A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Skilled Worker Visa -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8848-78E7-4D47-9634-753E1A8E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To sponsor someone who is </a:t>
            </a:r>
            <a:r>
              <a:rPr lang="en-GB" b="1" dirty="0"/>
              <a:t>outside the UK</a:t>
            </a:r>
            <a:r>
              <a:rPr lang="en-GB" dirty="0"/>
              <a:t>:</a:t>
            </a:r>
          </a:p>
          <a:p>
            <a:pPr marL="514350" indent="-514350">
              <a:buAutoNum type="arabicPeriod"/>
            </a:pPr>
            <a:r>
              <a:rPr lang="en-GB" dirty="0"/>
              <a:t>Assess whether they/the role qualifies for sponsorship</a:t>
            </a:r>
          </a:p>
          <a:p>
            <a:pPr marL="514350" indent="-514350">
              <a:buAutoNum type="arabicPeriod"/>
            </a:pPr>
            <a:r>
              <a:rPr lang="en-GB" dirty="0"/>
              <a:t>Request a Defined Certificate of Sponsorship (should take 1 – 2 working days to be granted)</a:t>
            </a:r>
          </a:p>
          <a:p>
            <a:pPr marL="514350" indent="-514350">
              <a:buAutoNum type="arabicPeriod"/>
            </a:pPr>
            <a:r>
              <a:rPr lang="en-GB" dirty="0"/>
              <a:t>Assign the Defined Certificate of Sponsorship to them</a:t>
            </a:r>
          </a:p>
          <a:p>
            <a:pPr marL="514350" indent="-514350">
              <a:buAutoNum type="arabicPeriod"/>
            </a:pPr>
            <a:r>
              <a:rPr lang="en-GB" dirty="0"/>
              <a:t>Individual submits their application form and supporting documents and attends an appointment in their home country. May also need to take a tuberculosis test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Standard processing time: </a:t>
            </a:r>
            <a:r>
              <a:rPr lang="en-GB" dirty="0">
                <a:solidFill>
                  <a:srgbClr val="FF0000"/>
                </a:solidFill>
              </a:rPr>
              <a:t>3 weeks</a:t>
            </a:r>
          </a:p>
          <a:p>
            <a:pPr marL="0" indent="0">
              <a:buNone/>
            </a:pPr>
            <a:r>
              <a:rPr lang="en-GB" dirty="0"/>
              <a:t>Priority processing time: </a:t>
            </a:r>
            <a:r>
              <a:rPr lang="en-GB" dirty="0">
                <a:solidFill>
                  <a:srgbClr val="FF0000"/>
                </a:solidFill>
              </a:rPr>
              <a:t>5 working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2AA17-4AE9-4C05-AD24-3333959A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BAB8A-6BB6-4949-B7BC-79BEAE373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BACA-2941-430F-AC47-50A32650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94122"/>
          </a:xfrm>
        </p:spPr>
        <p:txBody>
          <a:bodyPr/>
          <a:lstStyle/>
          <a:p>
            <a:r>
              <a:rPr lang="en-GB" dirty="0"/>
              <a:t>Skilled Worker Visa fees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5743784-CB8E-407B-A5C5-DFF8BFD76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56278"/>
              </p:ext>
            </p:extLst>
          </p:nvPr>
        </p:nvGraphicFramePr>
        <p:xfrm>
          <a:off x="457200" y="1363265"/>
          <a:ext cx="8229600" cy="367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>
                  <a:extLst>
                    <a:ext uri="{9D8B030D-6E8A-4147-A177-3AD203B41FA5}">
                      <a16:colId xmlns:a16="http://schemas.microsoft.com/office/drawing/2014/main" val="1292680235"/>
                    </a:ext>
                  </a:extLst>
                </a:gridCol>
                <a:gridCol w="4330824">
                  <a:extLst>
                    <a:ext uri="{9D8B030D-6E8A-4147-A177-3AD203B41FA5}">
                      <a16:colId xmlns:a16="http://schemas.microsoft.com/office/drawing/2014/main" val="906143484"/>
                    </a:ext>
                  </a:extLst>
                </a:gridCol>
              </a:tblGrid>
              <a:tr h="349774">
                <a:tc>
                  <a:txBody>
                    <a:bodyPr/>
                    <a:lstStyle/>
                    <a:p>
                      <a:r>
                        <a:rPr lang="en-GB" dirty="0"/>
                        <a:t>Government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52494"/>
                  </a:ext>
                </a:extLst>
              </a:tr>
              <a:tr h="364348">
                <a:tc>
                  <a:txBody>
                    <a:bodyPr/>
                    <a:lstStyle/>
                    <a:p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£199 </a:t>
                      </a:r>
                      <a:r>
                        <a:rPr lang="en-GB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(free for many EU nationals)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734020"/>
                  </a:ext>
                </a:extLst>
              </a:tr>
              <a:tr h="918156">
                <a:tc>
                  <a:txBody>
                    <a:bodyPr/>
                    <a:lstStyle/>
                    <a:p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Immigration Skills Charge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/>
                        <a:t>£364</a:t>
                      </a:r>
                      <a:r>
                        <a:rPr lang="en-GB" sz="1900" dirty="0"/>
                        <a:t> per year of COS for small sponsors</a:t>
                      </a:r>
                      <a:endParaRPr lang="en-GB" sz="19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/>
                        <a:t>£1,000 </a:t>
                      </a:r>
                      <a:r>
                        <a:rPr lang="en-GB" sz="1900" dirty="0"/>
                        <a:t>per year of COS for medium/large sponsors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80993"/>
                  </a:ext>
                </a:extLst>
              </a:tr>
              <a:tr h="364348">
                <a:tc>
                  <a:txBody>
                    <a:bodyPr/>
                    <a:lstStyle/>
                    <a:p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Visa fee – applying outside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£610 </a:t>
                      </a:r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(up to 3 years)/</a:t>
                      </a:r>
                      <a:r>
                        <a:rPr lang="en-GB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£1,220 </a:t>
                      </a:r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 years+)*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599914"/>
                  </a:ext>
                </a:extLst>
              </a:tr>
              <a:tr h="364348">
                <a:tc>
                  <a:txBody>
                    <a:bodyPr/>
                    <a:lstStyle/>
                    <a:p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Visa fee – applying within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£704 </a:t>
                      </a:r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(up to 3 years)/</a:t>
                      </a:r>
                      <a:r>
                        <a:rPr lang="en-GB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£1,408 </a:t>
                      </a:r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 years+)*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08375"/>
                  </a:ext>
                </a:extLst>
              </a:tr>
              <a:tr h="364348">
                <a:tc>
                  <a:txBody>
                    <a:bodyPr/>
                    <a:lstStyle/>
                    <a:p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Visa fee – Shortage Occupation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£464 </a:t>
                      </a:r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(up to 3 years)/</a:t>
                      </a:r>
                      <a:r>
                        <a:rPr lang="en-GB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£928 </a:t>
                      </a:r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 years+)*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354108"/>
                  </a:ext>
                </a:extLst>
              </a:tr>
              <a:tr h="829459">
                <a:tc>
                  <a:txBody>
                    <a:bodyPr/>
                    <a:lstStyle/>
                    <a:p>
                      <a:r>
                        <a:rPr lang="en-GB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Immigration Health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/>
                        <a:t>£624</a:t>
                      </a:r>
                      <a:r>
                        <a:rPr lang="en-GB" sz="1900" dirty="0"/>
                        <a:t> per year of visa (</a:t>
                      </a:r>
                      <a:r>
                        <a:rPr lang="en-GB" sz="1900" b="1" dirty="0"/>
                        <a:t>£470</a:t>
                      </a:r>
                      <a:r>
                        <a:rPr lang="en-GB" sz="1900" dirty="0"/>
                        <a:t> per year for under 18s)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8966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4495B-4129-4FBE-B2EA-FA4FB62E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19ED9-2C44-4C7C-BD61-02369E7E3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556578-439D-44B8-81EA-A0C8A7AE2369}"/>
              </a:ext>
            </a:extLst>
          </p:cNvPr>
          <p:cNvSpPr txBox="1"/>
          <p:nvPr/>
        </p:nvSpPr>
        <p:spPr>
          <a:xfrm>
            <a:off x="457200" y="5229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£55 reduction for applicants from certain EEA countries/Turkey</a:t>
            </a:r>
          </a:p>
        </p:txBody>
      </p:sp>
    </p:spTree>
    <p:extLst>
      <p:ext uri="{BB962C8B-B14F-4D97-AF65-F5344CB8AC3E}">
        <p14:creationId xmlns:p14="http://schemas.microsoft.com/office/powerpoint/2010/main" val="111957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3044" y="345762"/>
            <a:ext cx="8229600" cy="86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3044" y="1610335"/>
            <a:ext cx="8367428" cy="46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17550" algn="l"/>
              </a:tabLst>
            </a:pPr>
            <a:r>
              <a:rPr lang="en-GB" sz="5000" b="1" dirty="0">
                <a:solidFill>
                  <a:schemeClr val="tx1"/>
                </a:solidFill>
              </a:rPr>
              <a:t>Creative &amp; Sporting Visas (T5)</a:t>
            </a:r>
          </a:p>
          <a:p>
            <a:pPr>
              <a:tabLst>
                <a:tab pos="717550" algn="l"/>
              </a:tabLst>
            </a:pPr>
            <a:endParaRPr lang="en-GB" sz="2800" i="1" dirty="0"/>
          </a:p>
          <a:p>
            <a:pPr>
              <a:tabLst>
                <a:tab pos="717550" algn="l"/>
              </a:tabLst>
            </a:pPr>
            <a:r>
              <a:rPr lang="en-GB" sz="2800" i="1" dirty="0"/>
              <a:t>A Creative Worker is someone who can make a unique contribution to the UK’s rich cultural life, for example, as an artist, dancer, musician or entertainer, or as a model contributing to the UK’s fashion industry.</a:t>
            </a:r>
            <a:endParaRPr lang="en-GB" sz="2800" i="1" dirty="0">
              <a:solidFill>
                <a:schemeClr val="tx1"/>
              </a:solidFill>
            </a:endParaRPr>
          </a:p>
          <a:p>
            <a:pPr>
              <a:tabLst>
                <a:tab pos="717550" algn="l"/>
              </a:tabLst>
            </a:pPr>
            <a:endParaRPr lang="en-GB" b="1" dirty="0"/>
          </a:p>
          <a:p>
            <a:pPr>
              <a:tabLst>
                <a:tab pos="717550" algn="l"/>
              </a:tabLst>
            </a:pPr>
            <a:endParaRPr lang="en-GB" sz="5000" b="1" dirty="0">
              <a:solidFill>
                <a:schemeClr val="tx1"/>
              </a:solidFill>
            </a:endParaRPr>
          </a:p>
          <a:p>
            <a:pPr>
              <a:tabLst>
                <a:tab pos="717550" algn="l"/>
              </a:tabLst>
            </a:pP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4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30544"/>
            <a:ext cx="9135688" cy="11571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107639"/>
            <a:ext cx="8229600" cy="121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Temporary Worker  - Creative Visas  Key Requirements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283" y="1461937"/>
            <a:ext cx="845612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For roles in the creative sector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Can use for Shortage Occupation roles or where the Sponsor has applied the Creative Worker Code of Practice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No English language requirement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No minimum salary – but must be paid appropriate market rate set by PACT or BECTU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Financial requirement for visa application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Initial 12 month visa and can extend up to maximum of 24 months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Assign Certificate of Sponsorship to migrant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Not a route to settlement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7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14AB-0746-42CE-8B54-862184E2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Creative Workers Code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E59E-58DE-447B-AE87-C15687E1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762"/>
            <a:ext cx="8229600" cy="4525963"/>
          </a:xfrm>
        </p:spPr>
        <p:txBody>
          <a:bodyPr>
            <a:normAutofit/>
          </a:bodyPr>
          <a:lstStyle/>
          <a:p>
            <a:r>
              <a:rPr lang="en-GB" sz="2200" b="1" dirty="0"/>
              <a:t>Appendix T5 Creative Workers Code of Practice</a:t>
            </a:r>
            <a:r>
              <a:rPr lang="en-GB" sz="2200" dirty="0"/>
              <a:t> </a:t>
            </a:r>
          </a:p>
          <a:p>
            <a:r>
              <a:rPr lang="en-GB" sz="2200" dirty="0"/>
              <a:t>For most sponsored Animation Professional roles: </a:t>
            </a:r>
            <a:r>
              <a:rPr lang="en-GB" sz="2200" b="1" dirty="0"/>
              <a:t>Workers in Film and Television</a:t>
            </a:r>
          </a:p>
          <a:p>
            <a:r>
              <a:rPr lang="en-GB" sz="2200" b="1" dirty="0"/>
              <a:t>Relevant categories: </a:t>
            </a:r>
          </a:p>
          <a:p>
            <a:pPr lvl="1"/>
            <a:r>
              <a:rPr lang="en-GB" sz="2200" b="1" dirty="0"/>
              <a:t>The Worker is a Senior Creative Grade  </a:t>
            </a:r>
          </a:p>
          <a:p>
            <a:pPr lvl="2"/>
            <a:r>
              <a:rPr lang="en-GB" sz="2200" dirty="0"/>
              <a:t>Where sponsored role is: Producer, Director, Visual Effects Supervisor, role is </a:t>
            </a:r>
            <a:r>
              <a:rPr lang="en-GB" sz="2200" i="1" dirty="0"/>
              <a:t>a ‘Senior Creative Grade’. </a:t>
            </a:r>
            <a:r>
              <a:rPr lang="en-GB" sz="2200" dirty="0"/>
              <a:t>Sponsor must be able to demonstrate individual has skills and experience for the role to be exempt from advertising </a:t>
            </a:r>
          </a:p>
          <a:p>
            <a:pPr marL="457200" lvl="1" indent="0">
              <a:buNone/>
            </a:pPr>
            <a:r>
              <a:rPr lang="en-GB" sz="2200" dirty="0"/>
              <a:t> - </a:t>
            </a:r>
            <a:r>
              <a:rPr lang="en-GB" sz="2200" b="1" dirty="0"/>
              <a:t>The role is highly specialist, where advertising is demonstrably not appropriate  </a:t>
            </a:r>
          </a:p>
          <a:p>
            <a:pPr lvl="1"/>
            <a:endParaRPr lang="en-GB" i="1" dirty="0"/>
          </a:p>
          <a:p>
            <a:pPr lvl="1"/>
            <a:endParaRPr lang="en-GB" dirty="0"/>
          </a:p>
          <a:p>
            <a:endParaRPr lang="en-GB" dirty="0"/>
          </a:p>
          <a:p>
            <a:pPr>
              <a:tabLst>
                <a:tab pos="717550" algn="l"/>
              </a:tabLst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D7346-9D98-41CD-84E3-9FAC13BF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0F2A2-5957-48DC-9ADA-641153A4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3" y="5675273"/>
            <a:ext cx="913869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7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7A67-9EF1-4D70-A990-6A76882C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C8B4-6BAA-4272-83CE-CEABA9BB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81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Brexit: Implications </a:t>
            </a:r>
            <a:r>
              <a:rPr lang="en-GB"/>
              <a:t>for Hiring </a:t>
            </a:r>
            <a:r>
              <a:rPr lang="en-GB" dirty="0"/>
              <a:t>EU nationals, EU Settlement Scheme</a:t>
            </a:r>
          </a:p>
          <a:p>
            <a:r>
              <a:rPr lang="en-GB" dirty="0"/>
              <a:t>New Points-Based Immigration system</a:t>
            </a:r>
          </a:p>
          <a:p>
            <a:r>
              <a:rPr lang="en-GB" dirty="0"/>
              <a:t>Sponsoring Animation Professionals</a:t>
            </a:r>
          </a:p>
          <a:p>
            <a:pPr marL="857250" lvl="1" indent="-457200"/>
            <a:r>
              <a:rPr lang="en-GB" dirty="0"/>
              <a:t>Skilled Worker and Creative Worker Visa Routes</a:t>
            </a:r>
          </a:p>
          <a:p>
            <a:pPr marL="457200" indent="-457200"/>
            <a:r>
              <a:rPr lang="en-GB" dirty="0"/>
              <a:t>Other Visa Routes for Animation Professionals</a:t>
            </a:r>
          </a:p>
          <a:p>
            <a:pPr marL="857250" lvl="1" indent="-457200"/>
            <a:r>
              <a:rPr lang="en-GB" dirty="0"/>
              <a:t>Global Talent, Youth Mobility and New Graduate visa routes</a:t>
            </a:r>
          </a:p>
          <a:p>
            <a:pPr marL="457200" indent="-457200"/>
            <a:r>
              <a:rPr lang="en-GB" dirty="0"/>
              <a:t>Hiring Remotely Overseas and Key Employment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87450-296B-44BF-A461-4DF4889A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8876C-0457-445A-BD08-82571C4B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3" y="5675273"/>
            <a:ext cx="913869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9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20" y="257480"/>
            <a:ext cx="1496279" cy="14962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107639"/>
            <a:ext cx="8229600" cy="121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Creative Worker Visa - fees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9783" y="1484784"/>
            <a:ext cx="845612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717550" algn="l"/>
              </a:tabLst>
            </a:pPr>
            <a:r>
              <a:rPr lang="en-GB" sz="2500" dirty="0">
                <a:solidFill>
                  <a:schemeClr val="tx1"/>
                </a:solidFill>
              </a:rPr>
              <a:t>Currently:</a:t>
            </a:r>
          </a:p>
          <a:p>
            <a:pPr algn="l"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algn="l"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algn="l"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algn="l"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algn="l">
              <a:tabLst>
                <a:tab pos="717550" algn="l"/>
              </a:tabLst>
            </a:pPr>
            <a:endParaRPr lang="en-GB" sz="2200" dirty="0">
              <a:solidFill>
                <a:schemeClr val="tx1"/>
              </a:solidFill>
            </a:endParaRPr>
          </a:p>
          <a:p>
            <a:pPr algn="l">
              <a:tabLst>
                <a:tab pos="71755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*reduced by £55 if certain EEA countries/Turkey</a:t>
            </a:r>
          </a:p>
          <a:p>
            <a:pPr algn="l">
              <a:tabLst>
                <a:tab pos="717550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No Immigration Skills Charge payable by sponsor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598"/>
              </p:ext>
            </p:extLst>
          </p:nvPr>
        </p:nvGraphicFramePr>
        <p:xfrm>
          <a:off x="611560" y="2022735"/>
          <a:ext cx="7200800" cy="19615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285">
                <a:tc>
                  <a:txBody>
                    <a:bodyPr/>
                    <a:lstStyle/>
                    <a:p>
                      <a:r>
                        <a:rPr lang="en-GB" sz="2400" b="0" dirty="0"/>
                        <a:t>Visa fee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£244*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285">
                <a:tc>
                  <a:txBody>
                    <a:bodyPr/>
                    <a:lstStyle/>
                    <a:p>
                      <a:r>
                        <a:rPr lang="en-GB" sz="2400" dirty="0"/>
                        <a:t>COS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85">
                <a:tc>
                  <a:txBody>
                    <a:bodyPr/>
                    <a:lstStyle/>
                    <a:p>
                      <a:r>
                        <a:rPr lang="en-GB" sz="2400" dirty="0"/>
                        <a:t>Immigration Health Charge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£624 per year of the 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380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107639"/>
            <a:ext cx="8229600" cy="121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Creative Worker Visa Process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9783" y="1484784"/>
            <a:ext cx="845612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3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09106"/>
              </p:ext>
            </p:extLst>
          </p:nvPr>
        </p:nvGraphicFramePr>
        <p:xfrm>
          <a:off x="330816" y="1311457"/>
          <a:ext cx="8460018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53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Applying</a:t>
                      </a:r>
                      <a:r>
                        <a:rPr lang="en-GB" sz="2200" baseline="0" dirty="0"/>
                        <a:t> from inside the UK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Applying from outside the 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6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/>
                        <a:t>Can only apply to extend Creative Visa from within the UK (must already hold a Creative worker visa)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Can only extend with the same sponsor – for up to 24 months in total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/>
                        <a:t>Assign COS</a:t>
                      </a:r>
                      <a:r>
                        <a:rPr lang="en-GB" sz="1600" b="1" baseline="0" dirty="0"/>
                        <a:t> to migrant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Migrant applies for visa online, uploads supporting documents and provides biometrics at UKVCAS centre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Priority (5 days) and Super Priority service (1 day)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Visa granted and BRP card posted to migrant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Assign COS to migrant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Migrant can apply from anywhere ‘legally present’, even if a visitor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/>
                        <a:t>Migrant applies for visa online, uploads or hands in supporting documents and provides biometrics at Visa Application Centre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Most countries offer standard service (3 weeks) or priority (around 1 week – approx. £220 extra)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/>
                        <a:t>Temporary visa sticker inserted into passport – to travel to the UK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/>
                        <a:t>Migrant must collect BRP card from designated Post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61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Global Talent Visa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44" y="1169859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Who can apply?</a:t>
            </a:r>
          </a:p>
          <a:p>
            <a:pPr>
              <a:buFontTx/>
              <a:buChar char="-"/>
            </a:pPr>
            <a:r>
              <a:rPr lang="en-GB" sz="2400" b="1" dirty="0"/>
              <a:t>Leaders/potential leaders in areas, including art and culture. This includes film and television e.g. animation, post-production and visual effects</a:t>
            </a:r>
          </a:p>
          <a:p>
            <a:pPr>
              <a:buFontTx/>
              <a:buChar char="-"/>
            </a:pPr>
            <a:r>
              <a:rPr lang="en-GB" sz="2400" b="1" dirty="0"/>
              <a:t>Endorsed by an industry body – PACT for film and television</a:t>
            </a:r>
          </a:p>
          <a:p>
            <a:pPr>
              <a:buFontTx/>
              <a:buChar char="-"/>
            </a:pPr>
            <a:r>
              <a:rPr lang="en-GB" sz="2400" b="1" dirty="0"/>
              <a:t>Submit letters of recommendations and evidence (1) of industry recognition or (2) of winning/being nominated for or helping someone else win/be nominated for Academy Awards, BAFTAs, Golden Globes or Emmys.</a:t>
            </a:r>
          </a:p>
          <a:p>
            <a:r>
              <a:rPr lang="en-GB" sz="2400" dirty="0"/>
              <a:t>Successful applicants can work in the UK as an employee and/or director and/or be self-employed.</a:t>
            </a:r>
          </a:p>
          <a:p>
            <a:pPr>
              <a:buFontTx/>
              <a:buChar char="-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5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Youth Mobility Scheme Visa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Who can apply?</a:t>
            </a:r>
          </a:p>
          <a:p>
            <a:pPr>
              <a:buFontTx/>
              <a:buChar char="-"/>
            </a:pPr>
            <a:r>
              <a:rPr lang="en-GB" sz="2400" b="1" dirty="0"/>
              <a:t>Nationals of Australia, Canada, Hong Kong, Japan, Monaco, New Zealand, Republic of Korea, San Marino or Taiwan </a:t>
            </a:r>
            <a:r>
              <a:rPr lang="en-GB" sz="2400" b="1" u="sng" dirty="0"/>
              <a:t>AND</a:t>
            </a:r>
            <a:r>
              <a:rPr lang="en-GB" sz="2400" b="1" dirty="0"/>
              <a:t> British Overseas Citizens </a:t>
            </a:r>
            <a:r>
              <a:rPr lang="en-GB" sz="2400" b="1" u="sng" dirty="0"/>
              <a:t>AND</a:t>
            </a:r>
            <a:r>
              <a:rPr lang="en-GB" sz="2400" b="1" dirty="0"/>
              <a:t> British Overseas Territories Citizens </a:t>
            </a:r>
            <a:r>
              <a:rPr lang="en-GB" sz="2400" b="1" u="sng" dirty="0"/>
              <a:t>AND</a:t>
            </a:r>
            <a:r>
              <a:rPr lang="en-GB" sz="2400" b="1" dirty="0"/>
              <a:t> British Nationals (Overseas)</a:t>
            </a:r>
          </a:p>
          <a:p>
            <a:pPr>
              <a:buFontTx/>
              <a:buChar char="-"/>
            </a:pPr>
            <a:r>
              <a:rPr lang="en-GB" sz="2400" b="1" dirty="0"/>
              <a:t>Aged 18 – 30 </a:t>
            </a:r>
          </a:p>
          <a:p>
            <a:pPr>
              <a:buFontTx/>
              <a:buChar char="-"/>
            </a:pPr>
            <a:r>
              <a:rPr lang="en-GB" sz="2400" b="1" dirty="0"/>
              <a:t>Have at least £2,530 in savings</a:t>
            </a:r>
          </a:p>
          <a:p>
            <a:r>
              <a:rPr lang="en-GB" sz="2400" dirty="0"/>
              <a:t>Successful applicants are issued with a 2-year visa that lets them work in most jobs and/or be self-employed (with some restrictions) or study in the UK.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Graduate Visa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44" y="142331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Who can apply? </a:t>
            </a:r>
          </a:p>
          <a:p>
            <a:pPr lvl="1"/>
            <a:r>
              <a:rPr lang="en-GB" sz="2400" b="1" dirty="0"/>
              <a:t>Holders of valid Tier 4 (General)/Student visa at time of application</a:t>
            </a:r>
          </a:p>
          <a:p>
            <a:pPr lvl="1"/>
            <a:r>
              <a:rPr lang="en-GB" sz="2400" b="1" dirty="0"/>
              <a:t>Successfully completed an undergraduate level degree or above</a:t>
            </a:r>
          </a:p>
          <a:p>
            <a:pPr lvl="1"/>
            <a:r>
              <a:rPr lang="en-GB" sz="2400" b="1" dirty="0"/>
              <a:t>Study must be in the UK</a:t>
            </a:r>
          </a:p>
          <a:p>
            <a:pPr lvl="1"/>
            <a:r>
              <a:rPr lang="en-GB" sz="2400" b="1" dirty="0"/>
              <a:t>Degree awarded by a Higher Education Provider with a track record of compliance</a:t>
            </a:r>
          </a:p>
          <a:p>
            <a:r>
              <a:rPr lang="en-GB" sz="2400" dirty="0"/>
              <a:t>Successful applicants can stay and work, or look for work, at any skill level for up to 2 years (3 years if PhD graduate)</a:t>
            </a:r>
          </a:p>
          <a:p>
            <a:r>
              <a:rPr lang="en-GB" sz="2400" dirty="0"/>
              <a:t>Non sponsored route: launches on 1 July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3635" b="10170"/>
          <a:stretch/>
        </p:blipFill>
        <p:spPr>
          <a:xfrm>
            <a:off x="6213957" y="474934"/>
            <a:ext cx="2697287" cy="13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8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D013-47AF-4401-A6F8-002DF471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DB08A-0462-4BE1-94A5-FC6D459C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4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Animation Studio wish to recruit Helga, a 25 year old German national, as an Animator on a 3 month contract on a salary of £20,000. She arrives in UK on 30 January 2021.</a:t>
            </a:r>
          </a:p>
          <a:p>
            <a:pPr lvl="1"/>
            <a:r>
              <a:rPr lang="en-GB" i="1" dirty="0"/>
              <a:t>How would answer differ if Helga was Canadian?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7A4E0-1AC3-4FB3-88FA-B531074B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D7CC6-1526-48FA-8AE3-D4FF73738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" y="5675273"/>
            <a:ext cx="913869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3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What to think about when hiring remotely overseas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44" y="16288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500" dirty="0"/>
              <a:t>Take local employment law advice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dirty="0"/>
              <a:t>Agree on practicalities from the outset and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dirty="0"/>
              <a:t>Make sure employment contract reflects work 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dirty="0"/>
              <a:t>Pay salary into overseas bank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dirty="0"/>
              <a:t>Check your insurance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dirty="0"/>
              <a:t>Consider possible GDPR/data protection implications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dirty="0"/>
              <a:t>Take tax advice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96777" y="2285286"/>
            <a:ext cx="8229600" cy="86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/>
              <a:t>Any questions?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00808"/>
            <a:ext cx="8229600" cy="518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717550" algn="l"/>
              </a:tabLst>
            </a:pP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0051" y="2317662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717550" algn="l"/>
              </a:tabLst>
            </a:pPr>
            <a:endParaRPr lang="en-GB" dirty="0"/>
          </a:p>
          <a:p>
            <a:pPr algn="l">
              <a:tabLst>
                <a:tab pos="717550" algn="l"/>
              </a:tabLst>
            </a:pP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878722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0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3568" y="1916832"/>
            <a:ext cx="8229600" cy="39890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4800" b="1">
                <a:solidFill>
                  <a:prstClr val="black"/>
                </a:solidFill>
              </a:rPr>
              <a:t>Thank you!</a:t>
            </a:r>
          </a:p>
          <a:p>
            <a:pPr marL="0" indent="0" algn="ctr">
              <a:buFont typeface="Arial" pitchFamily="34" charset="0"/>
              <a:buNone/>
            </a:pPr>
            <a:endParaRPr lang="en-GB" sz="4800" b="1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GB" sz="4600"/>
              <a:t>Anna Blackden: </a:t>
            </a:r>
            <a:r>
              <a:rPr lang="en-GB" sz="4600">
                <a:hlinkClick r:id="rId3"/>
              </a:rPr>
              <a:t>ablackden@doyleclayton.co.uk</a:t>
            </a:r>
            <a:endParaRPr lang="en-GB" sz="4600"/>
          </a:p>
          <a:p>
            <a:pPr marL="0" indent="0" algn="ctr">
              <a:buNone/>
            </a:pPr>
            <a:r>
              <a:rPr lang="en-GB" sz="4600"/>
              <a:t>Liz Kynaston:  </a:t>
            </a:r>
            <a:r>
              <a:rPr lang="en-US" sz="4600" u="sng">
                <a:hlinkClick r:id="rId4"/>
              </a:rPr>
              <a:t>ekynaston@doyleclayton.co.uk</a:t>
            </a:r>
            <a:endParaRPr lang="en-GB" sz="4600"/>
          </a:p>
          <a:p>
            <a:pPr marL="0" indent="0" algn="ctr">
              <a:buFont typeface="Arial" pitchFamily="34" charset="0"/>
              <a:buNone/>
            </a:pPr>
            <a:endParaRPr lang="en-GB" sz="4800" b="1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220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200" i="1"/>
              <a:t>Please note that this training session was </a:t>
            </a:r>
            <a:r>
              <a:rPr lang="en-GB" sz="2200" i="1">
                <a:solidFill>
                  <a:prstClr val="black"/>
                </a:solidFill>
              </a:rPr>
              <a:t>prepared on 24 March 2021 and provides general guidance only. </a:t>
            </a:r>
            <a:r>
              <a:rPr lang="en-GB" sz="2200">
                <a:solidFill>
                  <a:prstClr val="black"/>
                </a:solidFill>
              </a:rPr>
              <a:t>It </a:t>
            </a:r>
            <a:r>
              <a:rPr lang="en-GB" sz="2200" i="1"/>
              <a:t>should not be relied upon as a substitute for legal advice and the law is subject to change. You should always take up to date legal advice, which is tailored to your particular situation. </a:t>
            </a:r>
            <a:endParaRPr lang="en-GB" sz="2200"/>
          </a:p>
          <a:p>
            <a:pPr marL="0" indent="0">
              <a:buFont typeface="Arial" pitchFamily="34" charset="0"/>
              <a:buNone/>
            </a:pPr>
            <a:endParaRPr lang="en-GB" sz="1800">
              <a:solidFill>
                <a:prstClr val="black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en-GB" sz="1800">
                <a:solidFill>
                  <a:prstClr val="black"/>
                </a:solidFill>
              </a:rPr>
              <a:t>Doyle Clayton</a:t>
            </a:r>
            <a:r>
              <a:rPr lang="en-GB" sz="1800" baseline="30000">
                <a:solidFill>
                  <a:prstClr val="black"/>
                </a:solidFill>
              </a:rPr>
              <a:t>©</a:t>
            </a:r>
            <a:endParaRPr lang="en-GB" sz="1800" baseline="30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AF1-1FE0-4C7C-9215-AFD6DCF8A0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C2FC3-1E84-416D-956E-858BA8A7C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5939EA-2143-4E09-9514-C3B68B9BAF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6466"/>
          <a:stretch/>
        </p:blipFill>
        <p:spPr>
          <a:xfrm>
            <a:off x="5569768" y="437917"/>
            <a:ext cx="3178696" cy="1104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9831B7-3D1A-4C4A-9FD7-F818B9790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809" y="310720"/>
            <a:ext cx="3356087" cy="12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2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7A67-9EF1-4D70-A990-6A76882C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BREXIT</a:t>
            </a:r>
            <a:br>
              <a:rPr lang="en-GB" sz="3600" b="1" dirty="0"/>
            </a:br>
            <a:r>
              <a:rPr lang="en-GB" sz="3100" b="1" dirty="0"/>
              <a:t>Implications for EU staff/hires</a:t>
            </a:r>
            <a:br>
              <a:rPr lang="en-GB" sz="3600" dirty="0"/>
            </a:b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C8B4-6BAA-4272-83CE-CEABA9BB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811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End of Free Movement on 31 December 2020</a:t>
            </a:r>
          </a:p>
          <a:p>
            <a:r>
              <a:rPr lang="en-GB" sz="2400" dirty="0"/>
              <a:t>No longer one system for EU nationals and different system for non EU nationals </a:t>
            </a:r>
          </a:p>
          <a:p>
            <a:r>
              <a:rPr lang="en-GB" sz="2400" dirty="0"/>
              <a:t>Most significant changes to UK immigration system in 40 years</a:t>
            </a:r>
          </a:p>
          <a:p>
            <a:r>
              <a:rPr lang="en-GB" sz="2400" dirty="0"/>
              <a:t>From 1 July 2021, EU nationals will need to show UK employers either :</a:t>
            </a:r>
          </a:p>
          <a:p>
            <a:pPr lvl="1"/>
            <a:r>
              <a:rPr lang="en-GB" sz="2400" dirty="0"/>
              <a:t>Grant of status under the EU Settlement scheme </a:t>
            </a:r>
          </a:p>
          <a:p>
            <a:pPr lvl="1"/>
            <a:r>
              <a:rPr lang="en-GB" sz="2400" dirty="0"/>
              <a:t>Specific immigration permission (visa) under the UK’s new points based immigration system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87450-296B-44BF-A461-4DF4889A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8876C-0457-445A-BD08-82571C4B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3" y="5675273"/>
            <a:ext cx="9138696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C79A66-C150-4A8B-864F-21A39BE7A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537" y="-35606"/>
            <a:ext cx="18849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24BF-1308-4D73-9345-50366342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7" y="277098"/>
            <a:ext cx="7886700" cy="782288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+mn-lt"/>
              </a:rPr>
              <a:t>EU Settlement Scheme (EUSS)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60DCB7-F951-4FF1-8E52-A00E45641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73832"/>
              </p:ext>
            </p:extLst>
          </p:nvPr>
        </p:nvGraphicFramePr>
        <p:xfrm>
          <a:off x="628650" y="1412776"/>
          <a:ext cx="8119814" cy="354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76DB6BB-F9EB-4F1F-A01B-7BAACE8CB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738"/>
            <a:ext cx="9144000" cy="10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03313-056A-46FA-BE75-EAECD7182DE6}"/>
              </a:ext>
            </a:extLst>
          </p:cNvPr>
          <p:cNvSpPr txBox="1"/>
          <p:nvPr/>
        </p:nvSpPr>
        <p:spPr>
          <a:xfrm>
            <a:off x="1326654" y="2190133"/>
            <a:ext cx="7018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End of  Brexit transition period.</a:t>
            </a:r>
          </a:p>
          <a:p>
            <a:r>
              <a:rPr lang="en-GB" sz="1400" b="1" dirty="0"/>
              <a:t>Free movement of EU citizens and their family members ends.</a:t>
            </a:r>
          </a:p>
          <a:p>
            <a:r>
              <a:rPr lang="en-GB" sz="1400" b="1" dirty="0"/>
              <a:t>Deadline for EU citizens to be resident in the UK to apply under the EUSS.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67328-A881-4229-9683-B924FE7CFBC8}"/>
              </a:ext>
            </a:extLst>
          </p:cNvPr>
          <p:cNvSpPr txBox="1"/>
          <p:nvPr/>
        </p:nvSpPr>
        <p:spPr>
          <a:xfrm>
            <a:off x="1313712" y="3029352"/>
            <a:ext cx="6860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b="1" dirty="0"/>
          </a:p>
          <a:p>
            <a:r>
              <a:rPr lang="en-GB" sz="1400" b="1" dirty="0"/>
              <a:t>New points-based Immigration system applies to new EU citizens arriving in the UK.</a:t>
            </a:r>
          </a:p>
          <a:p>
            <a:endParaRPr lang="en-GB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BE414-8707-4A8C-8DD1-CE9B4A04314C}"/>
              </a:ext>
            </a:extLst>
          </p:cNvPr>
          <p:cNvSpPr txBox="1"/>
          <p:nvPr/>
        </p:nvSpPr>
        <p:spPr>
          <a:xfrm>
            <a:off x="1326654" y="4106613"/>
            <a:ext cx="70180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Deadline for EU citizens to first apply for status under the EUSS</a:t>
            </a:r>
          </a:p>
          <a:p>
            <a:endParaRPr lang="en-GB" sz="1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97D86-B862-4C17-B5A2-B4052A658AC3}"/>
              </a:ext>
            </a:extLst>
          </p:cNvPr>
          <p:cNvSpPr txBox="1"/>
          <p:nvPr/>
        </p:nvSpPr>
        <p:spPr>
          <a:xfrm>
            <a:off x="1326654" y="1563018"/>
            <a:ext cx="717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The scheme for EU citizens and their families wishing to remain in the UK after Brexit.</a:t>
            </a:r>
          </a:p>
        </p:txBody>
      </p:sp>
    </p:spTree>
    <p:extLst>
      <p:ext uri="{BB962C8B-B14F-4D97-AF65-F5344CB8AC3E}">
        <p14:creationId xmlns:p14="http://schemas.microsoft.com/office/powerpoint/2010/main" val="350664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Right to work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Autofit/>
          </a:bodyPr>
          <a:lstStyle/>
          <a:p>
            <a:r>
              <a:rPr lang="en-GB" sz="1600" b="1" dirty="0"/>
              <a:t>UK employers: must ensure all staff have Right to work (RTW)</a:t>
            </a:r>
          </a:p>
          <a:p>
            <a:endParaRPr lang="en-GB" sz="16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600" b="1" dirty="0"/>
              <a:t>Until 30 June 2021: </a:t>
            </a:r>
            <a:r>
              <a:rPr lang="en-GB" sz="1600" dirty="0"/>
              <a:t>EU nationals can evidence RTW with: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/>
              <a:t>Passport/ national identity card </a:t>
            </a:r>
            <a:r>
              <a:rPr lang="en-GB" sz="1600" u="sng" dirty="0"/>
              <a:t>or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/>
              <a:t>Evidence of Settled/Pre-Settled Status under the EU Settlement Scheme</a:t>
            </a:r>
          </a:p>
          <a:p>
            <a:pPr lvl="1"/>
            <a:endParaRPr lang="en-GB" sz="900" b="1" dirty="0"/>
          </a:p>
          <a:p>
            <a:r>
              <a:rPr lang="en-GB" sz="1600" b="1" dirty="0"/>
              <a:t>From 1 July 2021: </a:t>
            </a:r>
            <a:r>
              <a:rPr lang="en-GB" sz="1600" dirty="0"/>
              <a:t>EU nationals must provide evidence of Settled/Pre-Settled Status</a:t>
            </a:r>
          </a:p>
          <a:p>
            <a:endParaRPr lang="en-GB" sz="1600" b="1" dirty="0"/>
          </a:p>
          <a:p>
            <a:r>
              <a:rPr lang="en-GB" sz="1600" b="1" dirty="0"/>
              <a:t>Employers do </a:t>
            </a:r>
            <a:r>
              <a:rPr lang="en-GB" sz="1600" b="1" u="sng" dirty="0"/>
              <a:t>not</a:t>
            </a:r>
            <a:r>
              <a:rPr lang="en-GB" sz="1600" b="1" dirty="0"/>
              <a:t> have to do retrospective RTW checks on staff who started pre 1 July 2021</a:t>
            </a:r>
          </a:p>
          <a:p>
            <a:endParaRPr lang="en-GB" sz="1600" b="1" dirty="0"/>
          </a:p>
          <a:p>
            <a:r>
              <a:rPr lang="en-GB" sz="1600" b="1" dirty="0"/>
              <a:t>EU nationals who arrived in the UK from 1 January 2021</a:t>
            </a:r>
          </a:p>
          <a:p>
            <a:pPr lvl="1"/>
            <a:r>
              <a:rPr lang="en-GB" sz="1600" dirty="0"/>
              <a:t>Usually won’t qualify for Settled/Pre-Settled Status.</a:t>
            </a:r>
          </a:p>
          <a:p>
            <a:pPr lvl="1"/>
            <a:r>
              <a:rPr lang="en-GB" sz="1600" dirty="0"/>
              <a:t>Must have permission to stay in the UK under a different immigration route e.g. Skilled Worker or Partner of a British citizen visa</a:t>
            </a:r>
          </a:p>
          <a:p>
            <a:pPr marL="0" indent="0">
              <a:buNone/>
            </a:pP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5720978"/>
            <a:ext cx="9135688" cy="115718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673423"/>
            <a:ext cx="8229600" cy="518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GB" sz="2200" dirty="0">
                <a:solidFill>
                  <a:prstClr val="black"/>
                </a:solidFill>
              </a:rPr>
            </a:br>
            <a:endParaRPr lang="en-GB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1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4923-80ED-48F9-B603-ADD0533E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74993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New Points-Based Immigration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36CD-A34D-423D-9809-0F9954AB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235432" cy="4248452"/>
          </a:xfrm>
        </p:spPr>
        <p:txBody>
          <a:bodyPr>
            <a:normAutofit/>
          </a:bodyPr>
          <a:lstStyle/>
          <a:p>
            <a:r>
              <a:rPr lang="en-GB" sz="2800" dirty="0"/>
              <a:t>Launched on 1 December 2020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800" dirty="0"/>
              <a:t>Treats EU citizens and non EU citizens equally</a:t>
            </a:r>
          </a:p>
          <a:p>
            <a:endParaRPr lang="en-GB" sz="800" dirty="0"/>
          </a:p>
          <a:p>
            <a:r>
              <a:rPr lang="en-GB" sz="2800" b="1" dirty="0"/>
              <a:t>WARNING: </a:t>
            </a:r>
            <a:r>
              <a:rPr lang="en-GB" sz="2800" dirty="0"/>
              <a:t>Anyone coming to the UK with primary purpose to work or study will need to apply for immigration permission (except Irish nationals)</a:t>
            </a:r>
          </a:p>
          <a:p>
            <a:endParaRPr lang="en-GB" sz="800" dirty="0"/>
          </a:p>
          <a:p>
            <a:r>
              <a:rPr lang="en-GB" sz="2800" b="1" dirty="0"/>
              <a:t>IMPORTANT: </a:t>
            </a:r>
            <a:r>
              <a:rPr lang="en-GB" sz="2800" dirty="0"/>
              <a:t>UK business wanting to sponsor an overseas worker will need to be a licensed sponsor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2F4D-A5A4-4852-86DF-7058094B9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0794"/>
            <a:ext cx="9144000" cy="104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2B29C6-8D35-491C-9F2A-3D38EA7EA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40" y="0"/>
            <a:ext cx="1999134" cy="9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7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F7F3A-3857-4376-B7B3-9A487470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7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E80BA4-F08F-4BC3-829A-53DD5CF9FF3E}"/>
              </a:ext>
            </a:extLst>
          </p:cNvPr>
          <p:cNvSpPr/>
          <p:nvPr/>
        </p:nvSpPr>
        <p:spPr>
          <a:xfrm>
            <a:off x="2810793" y="2172003"/>
            <a:ext cx="2592288" cy="15841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Sponsored Visa Routes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C4EB1-1F67-46D3-B293-A3C643907CF5}"/>
              </a:ext>
            </a:extLst>
          </p:cNvPr>
          <p:cNvSpPr/>
          <p:nvPr/>
        </p:nvSpPr>
        <p:spPr>
          <a:xfrm>
            <a:off x="4942551" y="490858"/>
            <a:ext cx="2140109" cy="10515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Temporary Worker – Creative and Sporting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A0EB25-E9A7-4D54-94D8-F73FA5CF7ECA}"/>
              </a:ext>
            </a:extLst>
          </p:cNvPr>
          <p:cNvSpPr/>
          <p:nvPr/>
        </p:nvSpPr>
        <p:spPr>
          <a:xfrm>
            <a:off x="971600" y="606342"/>
            <a:ext cx="2140109" cy="9361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 Skilled Worker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2485C1-4835-4CE4-8F02-9F4FBB06F2A9}"/>
              </a:ext>
            </a:extLst>
          </p:cNvPr>
          <p:cNvSpPr/>
          <p:nvPr/>
        </p:nvSpPr>
        <p:spPr>
          <a:xfrm>
            <a:off x="3409528" y="4540949"/>
            <a:ext cx="2026568" cy="10021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Health and Care Worker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9ED9D5-186E-4FF4-9384-CF21A219F6CD}"/>
              </a:ext>
            </a:extLst>
          </p:cNvPr>
          <p:cNvSpPr/>
          <p:nvPr/>
        </p:nvSpPr>
        <p:spPr>
          <a:xfrm>
            <a:off x="6553200" y="2802048"/>
            <a:ext cx="2026568" cy="1105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Intra Company Transfer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057C08E-A228-4735-AEEA-3E44B55C1C55}"/>
              </a:ext>
            </a:extLst>
          </p:cNvPr>
          <p:cNvSpPr/>
          <p:nvPr/>
        </p:nvSpPr>
        <p:spPr>
          <a:xfrm rot="13457616">
            <a:off x="2405750" y="1828676"/>
            <a:ext cx="864096" cy="35397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29B6CE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5AFFBF6D-98C7-4837-B2D6-6BDAE5CDE732}"/>
              </a:ext>
            </a:extLst>
          </p:cNvPr>
          <p:cNvSpPr/>
          <p:nvPr/>
        </p:nvSpPr>
        <p:spPr>
          <a:xfrm rot="18033916">
            <a:off x="4964784" y="1860706"/>
            <a:ext cx="824502" cy="37038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32A31EF-D89C-49A4-9205-30AB017F8207}"/>
              </a:ext>
            </a:extLst>
          </p:cNvPr>
          <p:cNvSpPr/>
          <p:nvPr/>
        </p:nvSpPr>
        <p:spPr>
          <a:xfrm rot="11060770">
            <a:off x="5522275" y="3068935"/>
            <a:ext cx="863539" cy="432048"/>
          </a:xfrm>
          <a:prstGeom prst="rightArrow">
            <a:avLst>
              <a:gd name="adj1" fmla="val 50000"/>
              <a:gd name="adj2" fmla="val 430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198111B-B5AB-48F0-8C04-77549B20F4D6}"/>
              </a:ext>
            </a:extLst>
          </p:cNvPr>
          <p:cNvSpPr/>
          <p:nvPr/>
        </p:nvSpPr>
        <p:spPr>
          <a:xfrm rot="16200000">
            <a:off x="4051356" y="3942517"/>
            <a:ext cx="620856" cy="4204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59837D-5FD5-447D-AD51-67F090FA4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3" y="5675273"/>
            <a:ext cx="9138696" cy="11827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E2EADA-32D5-461C-BB33-D53F7838B342}"/>
              </a:ext>
            </a:extLst>
          </p:cNvPr>
          <p:cNvSpPr/>
          <p:nvPr/>
        </p:nvSpPr>
        <p:spPr>
          <a:xfrm>
            <a:off x="383802" y="3756179"/>
            <a:ext cx="2140109" cy="9361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Student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7AF266F-1744-4C4F-8279-67A407E5E660}"/>
              </a:ext>
            </a:extLst>
          </p:cNvPr>
          <p:cNvSpPr/>
          <p:nvPr/>
        </p:nvSpPr>
        <p:spPr>
          <a:xfrm rot="19943259">
            <a:off x="2004585" y="3184444"/>
            <a:ext cx="774577" cy="44336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6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F7F3A-3857-4376-B7B3-9A487470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8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E80BA4-F08F-4BC3-829A-53DD5CF9FF3E}"/>
              </a:ext>
            </a:extLst>
          </p:cNvPr>
          <p:cNvSpPr/>
          <p:nvPr/>
        </p:nvSpPr>
        <p:spPr>
          <a:xfrm>
            <a:off x="3193928" y="2382299"/>
            <a:ext cx="2592288" cy="15841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Non Sponsored Visa Routes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C4EB1-1F67-46D3-B293-A3C643907CF5}"/>
              </a:ext>
            </a:extLst>
          </p:cNvPr>
          <p:cNvSpPr/>
          <p:nvPr/>
        </p:nvSpPr>
        <p:spPr>
          <a:xfrm>
            <a:off x="6937140" y="1542447"/>
            <a:ext cx="1512168" cy="8417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Graduate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49916B-68E4-4C46-B62F-F6DBE2951218}"/>
              </a:ext>
            </a:extLst>
          </p:cNvPr>
          <p:cNvSpPr/>
          <p:nvPr/>
        </p:nvSpPr>
        <p:spPr>
          <a:xfrm>
            <a:off x="4825008" y="200134"/>
            <a:ext cx="1763216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Global Talent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F7AC57-1156-4046-94BE-95DF302EA323}"/>
              </a:ext>
            </a:extLst>
          </p:cNvPr>
          <p:cNvSpPr/>
          <p:nvPr/>
        </p:nvSpPr>
        <p:spPr>
          <a:xfrm>
            <a:off x="373755" y="3861048"/>
            <a:ext cx="2026568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Youth Mobility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94161B-D962-45E3-AF40-0FD0A345A33C}"/>
              </a:ext>
            </a:extLst>
          </p:cNvPr>
          <p:cNvSpPr/>
          <p:nvPr/>
        </p:nvSpPr>
        <p:spPr>
          <a:xfrm>
            <a:off x="386103" y="2060848"/>
            <a:ext cx="1340601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Start Up and Innovator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4ACA2C-28B1-4B14-8552-FDB0DD425E59}"/>
              </a:ext>
            </a:extLst>
          </p:cNvPr>
          <p:cNvSpPr/>
          <p:nvPr/>
        </p:nvSpPr>
        <p:spPr>
          <a:xfrm>
            <a:off x="1078287" y="274049"/>
            <a:ext cx="2385031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Tier 5</a:t>
            </a:r>
          </a:p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(Government Authorised Exchange)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2485C1-4835-4CE4-8F02-9F4FBB06F2A9}"/>
              </a:ext>
            </a:extLst>
          </p:cNvPr>
          <p:cNvSpPr/>
          <p:nvPr/>
        </p:nvSpPr>
        <p:spPr>
          <a:xfrm>
            <a:off x="3481536" y="4497907"/>
            <a:ext cx="2026568" cy="10021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UK Ancestry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9ED9D5-186E-4FF4-9384-CF21A219F6CD}"/>
              </a:ext>
            </a:extLst>
          </p:cNvPr>
          <p:cNvSpPr/>
          <p:nvPr/>
        </p:nvSpPr>
        <p:spPr>
          <a:xfrm>
            <a:off x="6628200" y="2834065"/>
            <a:ext cx="2408296" cy="22642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Family members of British Citizens/EU nationals with Settled Status or Pre-Settled Status/ Dependants on family member’s work/study visa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8CBF9EE3-2095-4648-963A-B8FE8037F63D}"/>
              </a:ext>
            </a:extLst>
          </p:cNvPr>
          <p:cNvSpPr/>
          <p:nvPr/>
        </p:nvSpPr>
        <p:spPr>
          <a:xfrm rot="11465608">
            <a:off x="1917359" y="2761868"/>
            <a:ext cx="1167841" cy="39457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1DBA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8F5C4B1-2018-4D0B-A5C4-99381286C75C}"/>
              </a:ext>
            </a:extLst>
          </p:cNvPr>
          <p:cNvSpPr/>
          <p:nvPr/>
        </p:nvSpPr>
        <p:spPr>
          <a:xfrm rot="13329884">
            <a:off x="2761765" y="1618978"/>
            <a:ext cx="1234928" cy="38869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1CBB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9F6AF51F-E56B-4AA0-B467-98BD82186C69}"/>
              </a:ext>
            </a:extLst>
          </p:cNvPr>
          <p:cNvSpPr/>
          <p:nvPr/>
        </p:nvSpPr>
        <p:spPr>
          <a:xfrm rot="18071542">
            <a:off x="4787380" y="1602480"/>
            <a:ext cx="1264189" cy="34784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299ECE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5AFFBF6D-98C7-4837-B2D6-6BDAE5CDE732}"/>
              </a:ext>
            </a:extLst>
          </p:cNvPr>
          <p:cNvSpPr/>
          <p:nvPr/>
        </p:nvSpPr>
        <p:spPr>
          <a:xfrm rot="19190002">
            <a:off x="5831705" y="2095502"/>
            <a:ext cx="824502" cy="37038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32A31EF-D89C-49A4-9205-30AB017F8207}"/>
              </a:ext>
            </a:extLst>
          </p:cNvPr>
          <p:cNvSpPr/>
          <p:nvPr/>
        </p:nvSpPr>
        <p:spPr>
          <a:xfrm rot="11057353">
            <a:off x="5913205" y="2991911"/>
            <a:ext cx="588005" cy="432048"/>
          </a:xfrm>
          <a:prstGeom prst="rightArrow">
            <a:avLst>
              <a:gd name="adj1" fmla="val 50000"/>
              <a:gd name="adj2" fmla="val 430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198111B-B5AB-48F0-8C04-77549B20F4D6}"/>
              </a:ext>
            </a:extLst>
          </p:cNvPr>
          <p:cNvSpPr/>
          <p:nvPr/>
        </p:nvSpPr>
        <p:spPr>
          <a:xfrm rot="16200000">
            <a:off x="4390656" y="4016348"/>
            <a:ext cx="387938" cy="4204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E717D3E-2A7C-4A38-8ABF-B541D8B974AA}"/>
              </a:ext>
            </a:extLst>
          </p:cNvPr>
          <p:cNvSpPr/>
          <p:nvPr/>
        </p:nvSpPr>
        <p:spPr>
          <a:xfrm rot="19943259">
            <a:off x="2501279" y="3677208"/>
            <a:ext cx="774577" cy="44336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59837D-5FD5-447D-AD51-67F090FA4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3" y="5675273"/>
            <a:ext cx="913869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5822"/>
            <a:ext cx="9135688" cy="11571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3044" y="176359"/>
            <a:ext cx="8229600" cy="86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Employer Visa Sponsorship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4130" y="1096960"/>
            <a:ext cx="8367428" cy="4664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700" dirty="0">
                <a:solidFill>
                  <a:schemeClr val="tx1"/>
                </a:solidFill>
              </a:rPr>
              <a:t>Employer must have a Sponsor Licence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300" dirty="0">
                <a:solidFill>
                  <a:schemeClr val="tx1"/>
                </a:solidFill>
              </a:rPr>
              <a:t>Apply online to UK Home Office to become an approved sponsor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300" dirty="0">
                <a:solidFill>
                  <a:schemeClr val="tx1"/>
                </a:solidFill>
              </a:rPr>
              <a:t>Fee of £536/£1,476 dependent on employer size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400" dirty="0">
                <a:solidFill>
                  <a:schemeClr val="tx1"/>
                </a:solidFill>
              </a:rPr>
              <a:t>Send supporting documents and required information re sector/job roles to UKVI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400" dirty="0">
                <a:solidFill>
                  <a:schemeClr val="tx1"/>
                </a:solidFill>
              </a:rPr>
              <a:t>Once approved as sponsor, l</a:t>
            </a:r>
            <a:r>
              <a:rPr lang="en-GB" sz="2300" dirty="0">
                <a:solidFill>
                  <a:schemeClr val="tx1"/>
                </a:solidFill>
              </a:rPr>
              <a:t>icence valid for 4 years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700" dirty="0">
                <a:solidFill>
                  <a:schemeClr val="tx1"/>
                </a:solidFill>
              </a:rPr>
              <a:t>Sponsor licence work sub-categories: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1900" b="1" dirty="0">
                <a:solidFill>
                  <a:schemeClr val="tx1"/>
                </a:solidFill>
              </a:rPr>
              <a:t>Skilled worker/Intra company transfer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1900" b="1" dirty="0">
                <a:solidFill>
                  <a:schemeClr val="tx1"/>
                </a:solidFill>
              </a:rPr>
              <a:t>Creative and Sporting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1900" b="1" dirty="0">
                <a:solidFill>
                  <a:schemeClr val="tx1"/>
                </a:solidFill>
              </a:rPr>
              <a:t>Student and Child Student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700" dirty="0">
                <a:solidFill>
                  <a:schemeClr val="tx1"/>
                </a:solidFill>
              </a:rPr>
              <a:t>Sponsor assigns a Certificate of Sponsorship (“</a:t>
            </a:r>
            <a:r>
              <a:rPr lang="en-GB" sz="2700" b="1" dirty="0">
                <a:solidFill>
                  <a:schemeClr val="tx1"/>
                </a:solidFill>
              </a:rPr>
              <a:t>CoS</a:t>
            </a:r>
            <a:r>
              <a:rPr lang="en-GB" sz="2700" dirty="0">
                <a:solidFill>
                  <a:schemeClr val="tx1"/>
                </a:solidFill>
              </a:rPr>
              <a:t>”) to the migrant 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700" dirty="0">
                <a:solidFill>
                  <a:schemeClr val="tx1"/>
                </a:solidFill>
              </a:rPr>
              <a:t>Principle of </a:t>
            </a:r>
            <a:r>
              <a:rPr lang="en-GB" sz="2700" b="1" dirty="0">
                <a:solidFill>
                  <a:schemeClr val="tx1"/>
                </a:solidFill>
              </a:rPr>
              <a:t>shared responsibility </a:t>
            </a:r>
            <a:r>
              <a:rPr lang="en-GB" sz="2700" dirty="0">
                <a:solidFill>
                  <a:schemeClr val="tx1"/>
                </a:solidFill>
              </a:rPr>
              <a:t>– sponsor duties on employers  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sz="2700" dirty="0">
                <a:solidFill>
                  <a:schemeClr val="tx1"/>
                </a:solidFill>
              </a:rPr>
              <a:t>Costs implications of sponsoring non UK nationals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8FD3-90D3-4A8D-96CA-F229ECF5FC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5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2167</Words>
  <Application>Microsoft Office PowerPoint</Application>
  <PresentationFormat>On-screen Show (4:3)</PresentationFormat>
  <Paragraphs>308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Session Outline</vt:lpstr>
      <vt:lpstr>BREXIT Implications for EU staff/hires </vt:lpstr>
      <vt:lpstr>EU Settlement Scheme (EUSS)</vt:lpstr>
      <vt:lpstr>Right to work checks</vt:lpstr>
      <vt:lpstr>New Points-Based Immigration System</vt:lpstr>
      <vt:lpstr>PowerPoint Presentation</vt:lpstr>
      <vt:lpstr>PowerPoint Presentation</vt:lpstr>
      <vt:lpstr>PowerPoint Presentation</vt:lpstr>
      <vt:lpstr> Sponsoring Animation Professionals  </vt:lpstr>
      <vt:lpstr>PowerPoint Presentation</vt:lpstr>
      <vt:lpstr>PowerPoint Presentation</vt:lpstr>
      <vt:lpstr>PowerPoint Presentation</vt:lpstr>
      <vt:lpstr>Skilled Worker Visa – Process</vt:lpstr>
      <vt:lpstr>Skilled Worker Visa - Process</vt:lpstr>
      <vt:lpstr>Skilled Worker Visa fees</vt:lpstr>
      <vt:lpstr>PowerPoint Presentation</vt:lpstr>
      <vt:lpstr>PowerPoint Presentation</vt:lpstr>
      <vt:lpstr>Creative Workers Code of Practice</vt:lpstr>
      <vt:lpstr>PowerPoint Presentation</vt:lpstr>
      <vt:lpstr>PowerPoint Presentation</vt:lpstr>
      <vt:lpstr>Global Talent Visa</vt:lpstr>
      <vt:lpstr>Youth Mobility Scheme Visa</vt:lpstr>
      <vt:lpstr>Graduate Visa</vt:lpstr>
      <vt:lpstr>Case Study</vt:lpstr>
      <vt:lpstr>What to think about when hiring remotely overseas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Ritcher</dc:creator>
  <cp:lastModifiedBy>Louis Gaffney Lafon</cp:lastModifiedBy>
  <cp:revision>515</cp:revision>
  <cp:lastPrinted>2019-12-09T15:34:41Z</cp:lastPrinted>
  <dcterms:created xsi:type="dcterms:W3CDTF">2015-10-05T16:15:53Z</dcterms:created>
  <dcterms:modified xsi:type="dcterms:W3CDTF">2021-04-08T12:56:40Z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